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1pPr>
    <a:lvl2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2pPr>
    <a:lvl3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3pPr>
    <a:lvl4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4pPr>
    <a:lvl5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5pPr>
    <a:lvl6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6pPr>
    <a:lvl7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7pPr>
    <a:lvl8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8pPr>
    <a:lvl9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0ED"/>
          </a:solidFill>
        </a:fill>
      </a:tcStyle>
    </a:wholeTbl>
    <a:band2H>
      <a:tcTxStyle b="def" i="def"/>
      <a:tcStyle>
        <a:tcBdr/>
        <a:fill>
          <a:solidFill>
            <a:srgbClr val="E7E9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CCD0"/>
          </a:solidFill>
        </a:fill>
      </a:tcStyle>
    </a:wholeTbl>
    <a:band2H>
      <a:tcTxStyle b="def" i="def"/>
      <a:tcStyle>
        <a:tcBdr/>
        <a:fill>
          <a:solidFill>
            <a:srgbClr val="FCE7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D1EE"/>
          </a:solidFill>
        </a:fill>
      </a:tcStyle>
    </a:wholeTbl>
    <a:band2H>
      <a:tcTxStyle b="def" i="def"/>
      <a:tcStyle>
        <a:tcBdr/>
        <a:fill>
          <a:solidFill>
            <a:srgbClr val="F7E9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800">
        <a:latin typeface="+mn-lt"/>
        <a:ea typeface="+mn-ea"/>
        <a:cs typeface="+mn-cs"/>
        <a:sym typeface="Arial"/>
      </a:defRPr>
    </a:lvl1pPr>
    <a:lvl2pPr indent="228600" defTabSz="1828800" latinLnBrk="0">
      <a:defRPr sz="2800">
        <a:latin typeface="+mn-lt"/>
        <a:ea typeface="+mn-ea"/>
        <a:cs typeface="+mn-cs"/>
        <a:sym typeface="Arial"/>
      </a:defRPr>
    </a:lvl2pPr>
    <a:lvl3pPr indent="457200" defTabSz="1828800" latinLnBrk="0">
      <a:defRPr sz="2800">
        <a:latin typeface="+mn-lt"/>
        <a:ea typeface="+mn-ea"/>
        <a:cs typeface="+mn-cs"/>
        <a:sym typeface="Arial"/>
      </a:defRPr>
    </a:lvl3pPr>
    <a:lvl4pPr indent="685800" defTabSz="1828800" latinLnBrk="0">
      <a:defRPr sz="2800">
        <a:latin typeface="+mn-lt"/>
        <a:ea typeface="+mn-ea"/>
        <a:cs typeface="+mn-cs"/>
        <a:sym typeface="Arial"/>
      </a:defRPr>
    </a:lvl4pPr>
    <a:lvl5pPr indent="914400" defTabSz="1828800" latinLnBrk="0">
      <a:defRPr sz="2800">
        <a:latin typeface="+mn-lt"/>
        <a:ea typeface="+mn-ea"/>
        <a:cs typeface="+mn-cs"/>
        <a:sym typeface="Arial"/>
      </a:defRPr>
    </a:lvl5pPr>
    <a:lvl6pPr indent="1143000" defTabSz="1828800" latinLnBrk="0">
      <a:defRPr sz="2800">
        <a:latin typeface="+mn-lt"/>
        <a:ea typeface="+mn-ea"/>
        <a:cs typeface="+mn-cs"/>
        <a:sym typeface="Arial"/>
      </a:defRPr>
    </a:lvl6pPr>
    <a:lvl7pPr indent="1371600" defTabSz="1828800" latinLnBrk="0">
      <a:defRPr sz="2800">
        <a:latin typeface="+mn-lt"/>
        <a:ea typeface="+mn-ea"/>
        <a:cs typeface="+mn-cs"/>
        <a:sym typeface="Arial"/>
      </a:defRPr>
    </a:lvl7pPr>
    <a:lvl8pPr indent="1600200" defTabSz="1828800" latinLnBrk="0">
      <a:defRPr sz="2800">
        <a:latin typeface="+mn-lt"/>
        <a:ea typeface="+mn-ea"/>
        <a:cs typeface="+mn-cs"/>
        <a:sym typeface="Arial"/>
      </a:defRPr>
    </a:lvl8pPr>
    <a:lvl9pPr indent="1828800" defTabSz="1828800" latinLnBrk="0">
      <a:defRPr sz="28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92" name="Title Text"/>
          <p:cNvSpPr txBox="1"/>
          <p:nvPr>
            <p:ph type="title"/>
          </p:nvPr>
        </p:nvSpPr>
        <p:spPr>
          <a:prstGeom prst="rect">
            <a:avLst/>
          </a:prstGeom>
        </p:spPr>
        <p:txBody>
          <a:bodyPr/>
          <a:lstStyle/>
          <a:p>
            <a:pPr/>
            <a:r>
              <a:t>Title Text</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00" name="Title Text"/>
          <p:cNvSpPr txBox="1"/>
          <p:nvPr>
            <p:ph type="title"/>
          </p:nvPr>
        </p:nvSpPr>
        <p:spPr>
          <a:xfrm>
            <a:off x="831200" y="1186732"/>
            <a:ext cx="22721401" cy="1527002"/>
          </a:xfrm>
          <a:prstGeom prst="rect">
            <a:avLst/>
          </a:prstGeom>
        </p:spPr>
        <p:txBody>
          <a:bodyPr lIns="243798" tIns="243798" rIns="243798" bIns="243798" anchor="t"/>
          <a:lstStyle>
            <a:lvl1pPr>
              <a:lnSpc>
                <a:spcPct val="100000"/>
              </a:lnSpc>
            </a:lvl1pPr>
          </a:lstStyle>
          <a:p>
            <a:pPr/>
            <a:r>
              <a:t>Title Text</a:t>
            </a:r>
          </a:p>
        </p:txBody>
      </p:sp>
      <p:sp>
        <p:nvSpPr>
          <p:cNvPr id="101" name="Body Level One…"/>
          <p:cNvSpPr txBox="1"/>
          <p:nvPr>
            <p:ph type="body" idx="1"/>
          </p:nvPr>
        </p:nvSpPr>
        <p:spPr>
          <a:xfrm>
            <a:off x="831200" y="3073266"/>
            <a:ext cx="22721401" cy="9110400"/>
          </a:xfrm>
          <a:prstGeom prst="rect">
            <a:avLst/>
          </a:prstGeom>
        </p:spPr>
        <p:txBody>
          <a:bodyPr lIns="243798" tIns="243798" rIns="243798" bIns="243798"/>
          <a:lstStyle>
            <a:lvl1pPr marL="838200" indent="-762000">
              <a:lnSpc>
                <a:spcPct val="115000"/>
              </a:lnSpc>
              <a:spcBef>
                <a:spcPts val="0"/>
              </a:spcBef>
              <a:buClr>
                <a:srgbClr val="000000"/>
              </a:buClr>
              <a:buChar char="●"/>
            </a:lvl1pPr>
            <a:lvl2pPr marL="1380065" indent="-814915">
              <a:lnSpc>
                <a:spcPct val="115000"/>
              </a:lnSpc>
              <a:spcBef>
                <a:spcPts val="0"/>
              </a:spcBef>
              <a:buClr>
                <a:srgbClr val="000000"/>
              </a:buClr>
              <a:buChar char="○"/>
            </a:lvl2pPr>
            <a:lvl3pPr marL="1911350" indent="-889000">
              <a:lnSpc>
                <a:spcPct val="115000"/>
              </a:lnSpc>
              <a:spcBef>
                <a:spcPts val="0"/>
              </a:spcBef>
              <a:buClr>
                <a:srgbClr val="000000"/>
              </a:buClr>
              <a:buChar char="■"/>
            </a:lvl3pPr>
            <a:lvl4pPr marL="2457450" indent="-977900">
              <a:lnSpc>
                <a:spcPct val="115000"/>
              </a:lnSpc>
              <a:spcBef>
                <a:spcPts val="0"/>
              </a:spcBef>
              <a:buClr>
                <a:srgbClr val="000000"/>
              </a:buClr>
              <a:buChar char="●"/>
            </a:lvl4pPr>
            <a:lvl5pPr marL="2914650" indent="-977900">
              <a:lnSpc>
                <a:spcPct val="115000"/>
              </a:lnSpc>
              <a:spcBef>
                <a:spcPts val="0"/>
              </a:spcBef>
              <a:buClr>
                <a:srgbClr val="000000"/>
              </a:buClr>
              <a:buChar char="○"/>
            </a:lvl5p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xfrm>
            <a:off x="23189038" y="12524697"/>
            <a:ext cx="867582" cy="870497"/>
          </a:xfrm>
          <a:prstGeom prst="rect">
            <a:avLst/>
          </a:prstGeom>
        </p:spPr>
        <p:txBody>
          <a:bodyPr lIns="243798" tIns="243798" rIns="243798" bIns="243798"/>
          <a:lstStyle>
            <a:lvl1pPr>
              <a:defRPr sz="2600">
                <a:solidFill>
                  <a:srgbClr val="18244F"/>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9" name="Slide Number"/>
          <p:cNvSpPr txBox="1"/>
          <p:nvPr>
            <p:ph type="sldNum" sz="quarter" idx="2"/>
          </p:nvPr>
        </p:nvSpPr>
        <p:spPr>
          <a:xfrm>
            <a:off x="23721938" y="13122415"/>
            <a:ext cx="368504" cy="387070"/>
          </a:xfrm>
          <a:prstGeom prst="rect">
            <a:avLst/>
          </a:prstGeom>
        </p:spPr>
        <p:txBody>
          <a:bodyPr lIns="50800" tIns="50800" rIns="50800" bIns="50800"/>
          <a:lstStyle>
            <a:lvl1pPr defTabSz="825500">
              <a:defRPr b="1" sz="18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0">
    <p:spTree>
      <p:nvGrpSpPr>
        <p:cNvPr id="1" name=""/>
        <p:cNvGrpSpPr/>
        <p:nvPr/>
      </p:nvGrpSpPr>
      <p:grpSpPr>
        <a:xfrm>
          <a:off x="0" y="0"/>
          <a:ext cx="0" cy="0"/>
          <a:chOff x="0" y="0"/>
          <a:chExt cx="0" cy="0"/>
        </a:xfrm>
      </p:grpSpPr>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ustom Layout">
    <p:spTree>
      <p:nvGrpSpPr>
        <p:cNvPr id="1" name=""/>
        <p:cNvGrpSpPr/>
        <p:nvPr/>
      </p:nvGrpSpPr>
      <p:grpSpPr>
        <a:xfrm>
          <a:off x="0" y="0"/>
          <a:ext cx="0" cy="0"/>
          <a:chOff x="0" y="0"/>
          <a:chExt cx="0" cy="0"/>
        </a:xfrm>
      </p:grpSpPr>
      <p:sp>
        <p:nvSpPr>
          <p:cNvPr id="25" name="Google Shape;16;p43"/>
          <p:cNvSpPr/>
          <p:nvPr/>
        </p:nvSpPr>
        <p:spPr>
          <a:xfrm>
            <a:off x="0" y="-1"/>
            <a:ext cx="24384000" cy="243842"/>
          </a:xfrm>
          <a:prstGeom prst="rect">
            <a:avLst/>
          </a:prstGeom>
          <a:solidFill>
            <a:srgbClr val="18244F"/>
          </a:solidFill>
          <a:ln w="12700">
            <a:miter lim="400000"/>
          </a:ln>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6" name="Google Shape;17;p43"/>
          <p:cNvSpPr/>
          <p:nvPr/>
        </p:nvSpPr>
        <p:spPr>
          <a:xfrm>
            <a:off x="19685852" y="-4"/>
            <a:ext cx="3451488" cy="1767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040"/>
                </a:lnTo>
                <a:cubicBezTo>
                  <a:pt x="21600" y="20448"/>
                  <a:pt x="21010" y="21600"/>
                  <a:pt x="20289" y="21600"/>
                </a:cubicBezTo>
                <a:lnTo>
                  <a:pt x="1311" y="21600"/>
                </a:lnTo>
                <a:cubicBezTo>
                  <a:pt x="590" y="21600"/>
                  <a:pt x="0" y="20448"/>
                  <a:pt x="0" y="19040"/>
                </a:cubicBezTo>
                <a:close/>
              </a:path>
            </a:pathLst>
          </a:custGeom>
          <a:solidFill>
            <a:schemeClr val="accent1"/>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27" name="Google Shape;18;p43"/>
          <p:cNvSpPr/>
          <p:nvPr/>
        </p:nvSpPr>
        <p:spPr>
          <a:xfrm>
            <a:off x="20397097" y="912038"/>
            <a:ext cx="1989190" cy="271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5" y="12093"/>
                </a:moveTo>
                <a:cubicBezTo>
                  <a:pt x="13046" y="11676"/>
                  <a:pt x="12978" y="11259"/>
                  <a:pt x="12899" y="11008"/>
                </a:cubicBezTo>
                <a:cubicBezTo>
                  <a:pt x="12819" y="10675"/>
                  <a:pt x="12739" y="10425"/>
                  <a:pt x="12660" y="10175"/>
                </a:cubicBezTo>
                <a:cubicBezTo>
                  <a:pt x="12580" y="9924"/>
                  <a:pt x="12489" y="9674"/>
                  <a:pt x="12421" y="9424"/>
                </a:cubicBezTo>
                <a:cubicBezTo>
                  <a:pt x="12341" y="9174"/>
                  <a:pt x="12273" y="8924"/>
                  <a:pt x="12205" y="8590"/>
                </a:cubicBezTo>
                <a:cubicBezTo>
                  <a:pt x="12148" y="8256"/>
                  <a:pt x="12091" y="7839"/>
                  <a:pt x="12057" y="7422"/>
                </a:cubicBezTo>
                <a:cubicBezTo>
                  <a:pt x="12023" y="6922"/>
                  <a:pt x="12000" y="6338"/>
                  <a:pt x="12000" y="5671"/>
                </a:cubicBezTo>
                <a:lnTo>
                  <a:pt x="12000" y="5254"/>
                </a:lnTo>
                <a:cubicBezTo>
                  <a:pt x="12000" y="4837"/>
                  <a:pt x="12011" y="4337"/>
                  <a:pt x="12034" y="3920"/>
                </a:cubicBezTo>
                <a:cubicBezTo>
                  <a:pt x="12057" y="3503"/>
                  <a:pt x="12091" y="3169"/>
                  <a:pt x="12125" y="2835"/>
                </a:cubicBezTo>
                <a:cubicBezTo>
                  <a:pt x="12171" y="2502"/>
                  <a:pt x="12216" y="2252"/>
                  <a:pt x="12273" y="2085"/>
                </a:cubicBezTo>
                <a:cubicBezTo>
                  <a:pt x="12330" y="1918"/>
                  <a:pt x="12387" y="1835"/>
                  <a:pt x="12455" y="1835"/>
                </a:cubicBezTo>
                <a:lnTo>
                  <a:pt x="12614" y="1835"/>
                </a:lnTo>
                <a:cubicBezTo>
                  <a:pt x="12671" y="1835"/>
                  <a:pt x="12739" y="1918"/>
                  <a:pt x="12796" y="2085"/>
                </a:cubicBezTo>
                <a:cubicBezTo>
                  <a:pt x="12853" y="2252"/>
                  <a:pt x="12899" y="2502"/>
                  <a:pt x="12944" y="2835"/>
                </a:cubicBezTo>
                <a:cubicBezTo>
                  <a:pt x="12990" y="3169"/>
                  <a:pt x="13024" y="3503"/>
                  <a:pt x="13035" y="3920"/>
                </a:cubicBezTo>
                <a:cubicBezTo>
                  <a:pt x="13058" y="4337"/>
                  <a:pt x="13069" y="4754"/>
                  <a:pt x="13069" y="5254"/>
                </a:cubicBezTo>
                <a:lnTo>
                  <a:pt x="13069" y="6088"/>
                </a:lnTo>
                <a:lnTo>
                  <a:pt x="13319" y="5754"/>
                </a:lnTo>
                <a:lnTo>
                  <a:pt x="13319" y="5171"/>
                </a:lnTo>
                <a:cubicBezTo>
                  <a:pt x="13319" y="4503"/>
                  <a:pt x="13297" y="3836"/>
                  <a:pt x="13263" y="3169"/>
                </a:cubicBezTo>
                <a:cubicBezTo>
                  <a:pt x="13228" y="2585"/>
                  <a:pt x="13172" y="2002"/>
                  <a:pt x="13115" y="1501"/>
                </a:cubicBezTo>
                <a:cubicBezTo>
                  <a:pt x="13046" y="1001"/>
                  <a:pt x="12978" y="667"/>
                  <a:pt x="12899" y="417"/>
                </a:cubicBezTo>
                <a:cubicBezTo>
                  <a:pt x="12808" y="167"/>
                  <a:pt x="12717" y="0"/>
                  <a:pt x="12626" y="0"/>
                </a:cubicBezTo>
                <a:lnTo>
                  <a:pt x="12444" y="0"/>
                </a:lnTo>
                <a:cubicBezTo>
                  <a:pt x="12353" y="0"/>
                  <a:pt x="12262" y="167"/>
                  <a:pt x="12171" y="417"/>
                </a:cubicBezTo>
                <a:cubicBezTo>
                  <a:pt x="12000" y="917"/>
                  <a:pt x="11864" y="1918"/>
                  <a:pt x="11795" y="3169"/>
                </a:cubicBezTo>
                <a:cubicBezTo>
                  <a:pt x="11761" y="3836"/>
                  <a:pt x="11738" y="4503"/>
                  <a:pt x="11738" y="5171"/>
                </a:cubicBezTo>
                <a:lnTo>
                  <a:pt x="11738" y="5588"/>
                </a:lnTo>
                <a:cubicBezTo>
                  <a:pt x="11738" y="6338"/>
                  <a:pt x="11750" y="7172"/>
                  <a:pt x="11795" y="7839"/>
                </a:cubicBezTo>
                <a:cubicBezTo>
                  <a:pt x="11829" y="8423"/>
                  <a:pt x="11886" y="9007"/>
                  <a:pt x="11943" y="9424"/>
                </a:cubicBezTo>
                <a:cubicBezTo>
                  <a:pt x="12011" y="9841"/>
                  <a:pt x="12080" y="10258"/>
                  <a:pt x="12159" y="10508"/>
                </a:cubicBezTo>
                <a:cubicBezTo>
                  <a:pt x="12239" y="10758"/>
                  <a:pt x="12318" y="11092"/>
                  <a:pt x="12398" y="11259"/>
                </a:cubicBezTo>
                <a:cubicBezTo>
                  <a:pt x="12489" y="11509"/>
                  <a:pt x="12569" y="11759"/>
                  <a:pt x="12648" y="11926"/>
                </a:cubicBezTo>
                <a:cubicBezTo>
                  <a:pt x="12728" y="12176"/>
                  <a:pt x="12796" y="12426"/>
                  <a:pt x="12864" y="12760"/>
                </a:cubicBezTo>
                <a:cubicBezTo>
                  <a:pt x="12921" y="13093"/>
                  <a:pt x="12978" y="13510"/>
                  <a:pt x="13012" y="14011"/>
                </a:cubicBezTo>
                <a:cubicBezTo>
                  <a:pt x="13046" y="14595"/>
                  <a:pt x="13069" y="15178"/>
                  <a:pt x="13069" y="15846"/>
                </a:cubicBezTo>
                <a:lnTo>
                  <a:pt x="13069" y="16429"/>
                </a:lnTo>
                <a:cubicBezTo>
                  <a:pt x="13069" y="16846"/>
                  <a:pt x="13058" y="17347"/>
                  <a:pt x="13035" y="17764"/>
                </a:cubicBezTo>
                <a:cubicBezTo>
                  <a:pt x="13012" y="18181"/>
                  <a:pt x="12978" y="18514"/>
                  <a:pt x="12933" y="18848"/>
                </a:cubicBezTo>
                <a:cubicBezTo>
                  <a:pt x="12887" y="19182"/>
                  <a:pt x="12842" y="19432"/>
                  <a:pt x="12785" y="19598"/>
                </a:cubicBezTo>
                <a:cubicBezTo>
                  <a:pt x="12728" y="19765"/>
                  <a:pt x="12671" y="19849"/>
                  <a:pt x="12603" y="19849"/>
                </a:cubicBezTo>
                <a:lnTo>
                  <a:pt x="12409" y="19849"/>
                </a:lnTo>
                <a:cubicBezTo>
                  <a:pt x="12341" y="19849"/>
                  <a:pt x="12284" y="19765"/>
                  <a:pt x="12227" y="19598"/>
                </a:cubicBezTo>
                <a:cubicBezTo>
                  <a:pt x="12171" y="19432"/>
                  <a:pt x="12125" y="19182"/>
                  <a:pt x="12080" y="18848"/>
                </a:cubicBezTo>
                <a:cubicBezTo>
                  <a:pt x="12034" y="18514"/>
                  <a:pt x="12000" y="18181"/>
                  <a:pt x="11977" y="17764"/>
                </a:cubicBezTo>
                <a:cubicBezTo>
                  <a:pt x="11954" y="17347"/>
                  <a:pt x="11943" y="16930"/>
                  <a:pt x="11943" y="16429"/>
                </a:cubicBezTo>
                <a:lnTo>
                  <a:pt x="11943" y="15262"/>
                </a:lnTo>
                <a:lnTo>
                  <a:pt x="11693" y="15595"/>
                </a:lnTo>
                <a:lnTo>
                  <a:pt x="11693" y="16429"/>
                </a:lnTo>
                <a:cubicBezTo>
                  <a:pt x="11693" y="17097"/>
                  <a:pt x="11716" y="17847"/>
                  <a:pt x="11750" y="18431"/>
                </a:cubicBezTo>
                <a:cubicBezTo>
                  <a:pt x="11784" y="19015"/>
                  <a:pt x="11841" y="19598"/>
                  <a:pt x="11909" y="20099"/>
                </a:cubicBezTo>
                <a:cubicBezTo>
                  <a:pt x="11977" y="20599"/>
                  <a:pt x="12057" y="20933"/>
                  <a:pt x="12136" y="21183"/>
                </a:cubicBezTo>
                <a:cubicBezTo>
                  <a:pt x="12227" y="21433"/>
                  <a:pt x="12318" y="21600"/>
                  <a:pt x="12409" y="21600"/>
                </a:cubicBezTo>
                <a:lnTo>
                  <a:pt x="12614" y="21600"/>
                </a:lnTo>
                <a:cubicBezTo>
                  <a:pt x="12705" y="21600"/>
                  <a:pt x="12796" y="21433"/>
                  <a:pt x="12887" y="21183"/>
                </a:cubicBezTo>
                <a:cubicBezTo>
                  <a:pt x="12967" y="20933"/>
                  <a:pt x="13046" y="20516"/>
                  <a:pt x="13115" y="20099"/>
                </a:cubicBezTo>
                <a:cubicBezTo>
                  <a:pt x="13251" y="19098"/>
                  <a:pt x="13331" y="17847"/>
                  <a:pt x="13331" y="16429"/>
                </a:cubicBezTo>
                <a:lnTo>
                  <a:pt x="13331" y="15846"/>
                </a:lnTo>
                <a:cubicBezTo>
                  <a:pt x="13331" y="15095"/>
                  <a:pt x="13319" y="14261"/>
                  <a:pt x="13274" y="13510"/>
                </a:cubicBezTo>
                <a:cubicBezTo>
                  <a:pt x="13228" y="13010"/>
                  <a:pt x="13183" y="12510"/>
                  <a:pt x="13115" y="12093"/>
                </a:cubicBezTo>
                <a:moveTo>
                  <a:pt x="21600" y="2168"/>
                </a:moveTo>
                <a:lnTo>
                  <a:pt x="21600" y="334"/>
                </a:lnTo>
                <a:lnTo>
                  <a:pt x="20008" y="334"/>
                </a:lnTo>
                <a:lnTo>
                  <a:pt x="20008" y="21433"/>
                </a:lnTo>
                <a:lnTo>
                  <a:pt x="21600" y="21433"/>
                </a:lnTo>
                <a:lnTo>
                  <a:pt x="21600" y="19598"/>
                </a:lnTo>
                <a:lnTo>
                  <a:pt x="20258" y="19598"/>
                </a:lnTo>
                <a:lnTo>
                  <a:pt x="20258" y="11759"/>
                </a:lnTo>
                <a:lnTo>
                  <a:pt x="21338" y="11759"/>
                </a:lnTo>
                <a:lnTo>
                  <a:pt x="21338" y="9924"/>
                </a:lnTo>
                <a:lnTo>
                  <a:pt x="20258" y="9924"/>
                </a:lnTo>
                <a:lnTo>
                  <a:pt x="20258" y="2085"/>
                </a:lnTo>
                <a:lnTo>
                  <a:pt x="21600" y="2085"/>
                </a:lnTo>
                <a:close/>
                <a:moveTo>
                  <a:pt x="18017" y="21600"/>
                </a:moveTo>
                <a:lnTo>
                  <a:pt x="18279" y="21600"/>
                </a:lnTo>
                <a:lnTo>
                  <a:pt x="18279" y="334"/>
                </a:lnTo>
                <a:lnTo>
                  <a:pt x="18028" y="334"/>
                </a:lnTo>
                <a:lnTo>
                  <a:pt x="18017" y="21600"/>
                </a:lnTo>
                <a:close/>
                <a:moveTo>
                  <a:pt x="14809" y="2168"/>
                </a:moveTo>
                <a:lnTo>
                  <a:pt x="15481" y="2168"/>
                </a:lnTo>
                <a:lnTo>
                  <a:pt x="15481" y="21433"/>
                </a:lnTo>
                <a:lnTo>
                  <a:pt x="15731" y="21433"/>
                </a:lnTo>
                <a:lnTo>
                  <a:pt x="15731" y="2085"/>
                </a:lnTo>
                <a:lnTo>
                  <a:pt x="16402" y="2085"/>
                </a:lnTo>
                <a:lnTo>
                  <a:pt x="16402" y="250"/>
                </a:lnTo>
                <a:lnTo>
                  <a:pt x="14798" y="250"/>
                </a:lnTo>
                <a:lnTo>
                  <a:pt x="14809" y="2168"/>
                </a:lnTo>
                <a:close/>
                <a:moveTo>
                  <a:pt x="8747" y="10675"/>
                </a:moveTo>
                <a:lnTo>
                  <a:pt x="8747" y="2168"/>
                </a:lnTo>
                <a:lnTo>
                  <a:pt x="9373" y="2168"/>
                </a:lnTo>
                <a:cubicBezTo>
                  <a:pt x="9429" y="2168"/>
                  <a:pt x="9498" y="2252"/>
                  <a:pt x="9555" y="2419"/>
                </a:cubicBezTo>
                <a:cubicBezTo>
                  <a:pt x="9611" y="2585"/>
                  <a:pt x="9657" y="2835"/>
                  <a:pt x="9691" y="3169"/>
                </a:cubicBezTo>
                <a:cubicBezTo>
                  <a:pt x="9736" y="3503"/>
                  <a:pt x="9771" y="3836"/>
                  <a:pt x="9782" y="4253"/>
                </a:cubicBezTo>
                <a:cubicBezTo>
                  <a:pt x="9805" y="4670"/>
                  <a:pt x="9816" y="5087"/>
                  <a:pt x="9816" y="5588"/>
                </a:cubicBezTo>
                <a:lnTo>
                  <a:pt x="9816" y="7339"/>
                </a:lnTo>
                <a:cubicBezTo>
                  <a:pt x="9816" y="7839"/>
                  <a:pt x="9805" y="8256"/>
                  <a:pt x="9782" y="8673"/>
                </a:cubicBezTo>
                <a:cubicBezTo>
                  <a:pt x="9759" y="9090"/>
                  <a:pt x="9725" y="9424"/>
                  <a:pt x="9691" y="9757"/>
                </a:cubicBezTo>
                <a:cubicBezTo>
                  <a:pt x="9646" y="10091"/>
                  <a:pt x="9600" y="10341"/>
                  <a:pt x="9555" y="10508"/>
                </a:cubicBezTo>
                <a:cubicBezTo>
                  <a:pt x="9498" y="10675"/>
                  <a:pt x="9441" y="10758"/>
                  <a:pt x="9373" y="10758"/>
                </a:cubicBezTo>
                <a:lnTo>
                  <a:pt x="8747" y="10675"/>
                </a:lnTo>
                <a:close/>
                <a:moveTo>
                  <a:pt x="9657" y="12093"/>
                </a:moveTo>
                <a:cubicBezTo>
                  <a:pt x="9827" y="11592"/>
                  <a:pt x="9964" y="10592"/>
                  <a:pt x="10032" y="9341"/>
                </a:cubicBezTo>
                <a:cubicBezTo>
                  <a:pt x="10066" y="8673"/>
                  <a:pt x="10089" y="8006"/>
                  <a:pt x="10089" y="7339"/>
                </a:cubicBezTo>
                <a:lnTo>
                  <a:pt x="10089" y="5588"/>
                </a:lnTo>
                <a:cubicBezTo>
                  <a:pt x="10089" y="4920"/>
                  <a:pt x="10066" y="4170"/>
                  <a:pt x="10032" y="3586"/>
                </a:cubicBezTo>
                <a:cubicBezTo>
                  <a:pt x="9964" y="2335"/>
                  <a:pt x="9827" y="1334"/>
                  <a:pt x="9657" y="834"/>
                </a:cubicBezTo>
                <a:cubicBezTo>
                  <a:pt x="9566" y="584"/>
                  <a:pt x="9475" y="417"/>
                  <a:pt x="9384" y="417"/>
                </a:cubicBezTo>
                <a:lnTo>
                  <a:pt x="8485" y="417"/>
                </a:lnTo>
                <a:lnTo>
                  <a:pt x="8485" y="21433"/>
                </a:lnTo>
                <a:lnTo>
                  <a:pt x="8736" y="21433"/>
                </a:lnTo>
                <a:lnTo>
                  <a:pt x="8736" y="12426"/>
                </a:lnTo>
                <a:lnTo>
                  <a:pt x="9088" y="12426"/>
                </a:lnTo>
                <a:lnTo>
                  <a:pt x="9850" y="21433"/>
                </a:lnTo>
                <a:lnTo>
                  <a:pt x="10146" y="21433"/>
                </a:lnTo>
                <a:lnTo>
                  <a:pt x="9384" y="12426"/>
                </a:lnTo>
                <a:cubicBezTo>
                  <a:pt x="9475" y="12426"/>
                  <a:pt x="9566" y="12343"/>
                  <a:pt x="9657" y="12093"/>
                </a:cubicBezTo>
                <a:moveTo>
                  <a:pt x="6518" y="21433"/>
                </a:moveTo>
                <a:lnTo>
                  <a:pt x="6768" y="21433"/>
                </a:lnTo>
                <a:lnTo>
                  <a:pt x="6768" y="334"/>
                </a:lnTo>
                <a:lnTo>
                  <a:pt x="6518" y="334"/>
                </a:lnTo>
                <a:lnTo>
                  <a:pt x="6518" y="21433"/>
                </a:lnTo>
                <a:close/>
                <a:moveTo>
                  <a:pt x="0" y="2168"/>
                </a:moveTo>
                <a:lnTo>
                  <a:pt x="671" y="2168"/>
                </a:lnTo>
                <a:lnTo>
                  <a:pt x="671" y="21433"/>
                </a:lnTo>
                <a:lnTo>
                  <a:pt x="921" y="21433"/>
                </a:lnTo>
                <a:lnTo>
                  <a:pt x="921" y="2085"/>
                </a:lnTo>
                <a:lnTo>
                  <a:pt x="1604" y="2085"/>
                </a:lnTo>
                <a:lnTo>
                  <a:pt x="1604" y="250"/>
                </a:lnTo>
                <a:lnTo>
                  <a:pt x="0" y="250"/>
                </a:lnTo>
                <a:lnTo>
                  <a:pt x="0" y="2168"/>
                </a:lnTo>
                <a:close/>
                <a:moveTo>
                  <a:pt x="4538" y="10008"/>
                </a:moveTo>
                <a:lnTo>
                  <a:pt x="3458" y="10008"/>
                </a:lnTo>
                <a:lnTo>
                  <a:pt x="3458" y="334"/>
                </a:lnTo>
                <a:lnTo>
                  <a:pt x="3208" y="334"/>
                </a:lnTo>
                <a:lnTo>
                  <a:pt x="3208" y="21433"/>
                </a:lnTo>
                <a:lnTo>
                  <a:pt x="3458" y="21433"/>
                </a:lnTo>
                <a:lnTo>
                  <a:pt x="3458" y="11759"/>
                </a:lnTo>
                <a:lnTo>
                  <a:pt x="4538" y="11759"/>
                </a:lnTo>
                <a:lnTo>
                  <a:pt x="4538" y="21433"/>
                </a:lnTo>
                <a:lnTo>
                  <a:pt x="4789" y="21433"/>
                </a:lnTo>
                <a:lnTo>
                  <a:pt x="4789" y="334"/>
                </a:lnTo>
                <a:lnTo>
                  <a:pt x="4538" y="334"/>
                </a:lnTo>
                <a:lnTo>
                  <a:pt x="4538" y="10008"/>
                </a:lnTo>
                <a:close/>
              </a:path>
            </a:pathLst>
          </a:custGeom>
          <a:solidFill>
            <a:srgbClr val="FFFFFF"/>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28" name="Google Shape;19;p43"/>
          <p:cNvSpPr/>
          <p:nvPr/>
        </p:nvSpPr>
        <p:spPr>
          <a:xfrm>
            <a:off x="20241020" y="777960"/>
            <a:ext cx="2301342" cy="541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 y="1086"/>
                </a:moveTo>
                <a:cubicBezTo>
                  <a:pt x="305" y="1086"/>
                  <a:pt x="256" y="1253"/>
                  <a:pt x="256" y="1504"/>
                </a:cubicBezTo>
                <a:lnTo>
                  <a:pt x="256" y="20096"/>
                </a:lnTo>
                <a:cubicBezTo>
                  <a:pt x="256" y="20305"/>
                  <a:pt x="295" y="20514"/>
                  <a:pt x="354" y="20514"/>
                </a:cubicBezTo>
                <a:lnTo>
                  <a:pt x="21246" y="20514"/>
                </a:lnTo>
                <a:cubicBezTo>
                  <a:pt x="21295" y="20514"/>
                  <a:pt x="21344" y="20347"/>
                  <a:pt x="21344" y="20096"/>
                </a:cubicBezTo>
                <a:lnTo>
                  <a:pt x="21344" y="1504"/>
                </a:lnTo>
                <a:cubicBezTo>
                  <a:pt x="21344" y="1295"/>
                  <a:pt x="21305" y="1086"/>
                  <a:pt x="21246" y="1086"/>
                </a:cubicBezTo>
                <a:lnTo>
                  <a:pt x="354" y="1086"/>
                </a:lnTo>
                <a:close/>
                <a:moveTo>
                  <a:pt x="21246" y="21600"/>
                </a:moveTo>
                <a:lnTo>
                  <a:pt x="354" y="21600"/>
                </a:lnTo>
                <a:cubicBezTo>
                  <a:pt x="157" y="21600"/>
                  <a:pt x="0" y="20932"/>
                  <a:pt x="0" y="20096"/>
                </a:cubicBezTo>
                <a:lnTo>
                  <a:pt x="0" y="1504"/>
                </a:lnTo>
                <a:cubicBezTo>
                  <a:pt x="0" y="668"/>
                  <a:pt x="157" y="0"/>
                  <a:pt x="354" y="0"/>
                </a:cubicBezTo>
                <a:lnTo>
                  <a:pt x="21246" y="0"/>
                </a:lnTo>
                <a:cubicBezTo>
                  <a:pt x="21443" y="0"/>
                  <a:pt x="21600" y="668"/>
                  <a:pt x="21600" y="1504"/>
                </a:cubicBezTo>
                <a:lnTo>
                  <a:pt x="21600" y="20096"/>
                </a:lnTo>
                <a:cubicBezTo>
                  <a:pt x="21590" y="20932"/>
                  <a:pt x="21433" y="21600"/>
                  <a:pt x="21246" y="21600"/>
                </a:cubicBezTo>
              </a:path>
            </a:pathLst>
          </a:custGeom>
          <a:solidFill>
            <a:srgbClr val="FFFFFF"/>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29" name="Google Shape;20;p43"/>
          <p:cNvSpPr/>
          <p:nvPr/>
        </p:nvSpPr>
        <p:spPr>
          <a:xfrm>
            <a:off x="1235075" y="12966372"/>
            <a:ext cx="21907503" cy="2"/>
          </a:xfrm>
          <a:prstGeom prst="line">
            <a:avLst/>
          </a:prstGeom>
          <a:ln w="38100">
            <a:solidFill>
              <a:srgbClr val="8298E3"/>
            </a:solidFill>
            <a:miter/>
          </a:ln>
        </p:spPr>
        <p:txBody>
          <a:bodyPr lIns="45718" tIns="45718" rIns="45718" bIns="45718"/>
          <a:lstStyle/>
          <a:p>
            <a:pPr/>
          </a:p>
        </p:txBody>
      </p:sp>
      <p:sp>
        <p:nvSpPr>
          <p:cNvPr id="30" name="Slide Number"/>
          <p:cNvSpPr txBox="1"/>
          <p:nvPr>
            <p:ph type="sldNum" sz="quarter" idx="2"/>
          </p:nvPr>
        </p:nvSpPr>
        <p:spPr>
          <a:xfrm>
            <a:off x="22930201" y="13223546"/>
            <a:ext cx="210469" cy="215901"/>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ustom Layout 0">
    <p:spTree>
      <p:nvGrpSpPr>
        <p:cNvPr id="1" name=""/>
        <p:cNvGrpSpPr/>
        <p:nvPr/>
      </p:nvGrpSpPr>
      <p:grpSpPr>
        <a:xfrm>
          <a:off x="0" y="0"/>
          <a:ext cx="0" cy="0"/>
          <a:chOff x="0" y="0"/>
          <a:chExt cx="0" cy="0"/>
        </a:xfrm>
      </p:grpSpPr>
      <p:sp>
        <p:nvSpPr>
          <p:cNvPr id="37" name="Slide Number"/>
          <p:cNvSpPr txBox="1"/>
          <p:nvPr>
            <p:ph type="sldNum" sz="quarter" idx="2"/>
          </p:nvPr>
        </p:nvSpPr>
        <p:spPr>
          <a:xfrm>
            <a:off x="22930201" y="13223546"/>
            <a:ext cx="210469" cy="215901"/>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ustom Layout">
    <p:spTree>
      <p:nvGrpSpPr>
        <p:cNvPr id="1" name=""/>
        <p:cNvGrpSpPr/>
        <p:nvPr/>
      </p:nvGrpSpPr>
      <p:grpSpPr>
        <a:xfrm>
          <a:off x="0" y="0"/>
          <a:ext cx="0" cy="0"/>
          <a:chOff x="0" y="0"/>
          <a:chExt cx="0" cy="0"/>
        </a:xfrm>
      </p:grpSpPr>
      <p:sp>
        <p:nvSpPr>
          <p:cNvPr id="44" name="Google Shape;24;p44"/>
          <p:cNvSpPr/>
          <p:nvPr/>
        </p:nvSpPr>
        <p:spPr>
          <a:xfrm>
            <a:off x="0" y="-1"/>
            <a:ext cx="24384000" cy="243842"/>
          </a:xfrm>
          <a:prstGeom prst="rect">
            <a:avLst/>
          </a:prstGeom>
          <a:solidFill>
            <a:srgbClr val="18244F"/>
          </a:solidFill>
          <a:ln w="12700">
            <a:miter lim="400000"/>
          </a:ln>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45" name="Google Shape;25;p44"/>
          <p:cNvSpPr/>
          <p:nvPr/>
        </p:nvSpPr>
        <p:spPr>
          <a:xfrm>
            <a:off x="1235075" y="12966372"/>
            <a:ext cx="21907503" cy="2"/>
          </a:xfrm>
          <a:prstGeom prst="line">
            <a:avLst/>
          </a:prstGeom>
          <a:ln w="38100">
            <a:solidFill>
              <a:srgbClr val="8298E3"/>
            </a:solidFill>
            <a:miter/>
          </a:ln>
        </p:spPr>
        <p:txBody>
          <a:bodyPr lIns="45718" tIns="45718" rIns="45718" bIns="45718"/>
          <a:lstStyle/>
          <a:p>
            <a:pPr/>
          </a:p>
        </p:txBody>
      </p:sp>
      <p:sp>
        <p:nvSpPr>
          <p:cNvPr id="46" name="Slide Number"/>
          <p:cNvSpPr txBox="1"/>
          <p:nvPr>
            <p:ph type="sldNum" sz="quarter" idx="2"/>
          </p:nvPr>
        </p:nvSpPr>
        <p:spPr>
          <a:xfrm>
            <a:off x="22930201" y="13223546"/>
            <a:ext cx="210469" cy="215901"/>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Custom Layout">
    <p:spTree>
      <p:nvGrpSpPr>
        <p:cNvPr id="1" name=""/>
        <p:cNvGrpSpPr/>
        <p:nvPr/>
      </p:nvGrpSpPr>
      <p:grpSpPr>
        <a:xfrm>
          <a:off x="0" y="0"/>
          <a:ext cx="0" cy="0"/>
          <a:chOff x="0" y="0"/>
          <a:chExt cx="0" cy="0"/>
        </a:xfrm>
      </p:grpSpPr>
      <p:sp>
        <p:nvSpPr>
          <p:cNvPr id="53" name="Google Shape;29;p45"/>
          <p:cNvSpPr/>
          <p:nvPr/>
        </p:nvSpPr>
        <p:spPr>
          <a:xfrm>
            <a:off x="0" y="-1"/>
            <a:ext cx="24384000" cy="243842"/>
          </a:xfrm>
          <a:prstGeom prst="rect">
            <a:avLst/>
          </a:prstGeom>
          <a:solidFill>
            <a:srgbClr val="18244F"/>
          </a:solidFill>
          <a:ln w="12700">
            <a:miter lim="400000"/>
          </a:ln>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54" name="Google Shape;30;p45"/>
          <p:cNvSpPr/>
          <p:nvPr/>
        </p:nvSpPr>
        <p:spPr>
          <a:xfrm>
            <a:off x="19685852" y="-4"/>
            <a:ext cx="3451488" cy="1767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040"/>
                </a:lnTo>
                <a:cubicBezTo>
                  <a:pt x="21600" y="20448"/>
                  <a:pt x="21010" y="21600"/>
                  <a:pt x="20289" y="21600"/>
                </a:cubicBezTo>
                <a:lnTo>
                  <a:pt x="1311" y="21600"/>
                </a:lnTo>
                <a:cubicBezTo>
                  <a:pt x="590" y="21600"/>
                  <a:pt x="0" y="20448"/>
                  <a:pt x="0" y="19040"/>
                </a:cubicBezTo>
                <a:close/>
              </a:path>
            </a:pathLst>
          </a:custGeom>
          <a:solidFill>
            <a:schemeClr val="accent1"/>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55" name="Google Shape;31;p45"/>
          <p:cNvSpPr/>
          <p:nvPr/>
        </p:nvSpPr>
        <p:spPr>
          <a:xfrm>
            <a:off x="20397097" y="912038"/>
            <a:ext cx="1989190" cy="271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5" y="12093"/>
                </a:moveTo>
                <a:cubicBezTo>
                  <a:pt x="13046" y="11676"/>
                  <a:pt x="12978" y="11259"/>
                  <a:pt x="12899" y="11008"/>
                </a:cubicBezTo>
                <a:cubicBezTo>
                  <a:pt x="12819" y="10675"/>
                  <a:pt x="12739" y="10425"/>
                  <a:pt x="12660" y="10175"/>
                </a:cubicBezTo>
                <a:cubicBezTo>
                  <a:pt x="12580" y="9924"/>
                  <a:pt x="12489" y="9674"/>
                  <a:pt x="12421" y="9424"/>
                </a:cubicBezTo>
                <a:cubicBezTo>
                  <a:pt x="12341" y="9174"/>
                  <a:pt x="12273" y="8924"/>
                  <a:pt x="12205" y="8590"/>
                </a:cubicBezTo>
                <a:cubicBezTo>
                  <a:pt x="12148" y="8256"/>
                  <a:pt x="12091" y="7839"/>
                  <a:pt x="12057" y="7422"/>
                </a:cubicBezTo>
                <a:cubicBezTo>
                  <a:pt x="12023" y="6922"/>
                  <a:pt x="12000" y="6338"/>
                  <a:pt x="12000" y="5671"/>
                </a:cubicBezTo>
                <a:lnTo>
                  <a:pt x="12000" y="5254"/>
                </a:lnTo>
                <a:cubicBezTo>
                  <a:pt x="12000" y="4837"/>
                  <a:pt x="12011" y="4337"/>
                  <a:pt x="12034" y="3920"/>
                </a:cubicBezTo>
                <a:cubicBezTo>
                  <a:pt x="12057" y="3503"/>
                  <a:pt x="12091" y="3169"/>
                  <a:pt x="12125" y="2835"/>
                </a:cubicBezTo>
                <a:cubicBezTo>
                  <a:pt x="12171" y="2502"/>
                  <a:pt x="12216" y="2252"/>
                  <a:pt x="12273" y="2085"/>
                </a:cubicBezTo>
                <a:cubicBezTo>
                  <a:pt x="12330" y="1918"/>
                  <a:pt x="12387" y="1835"/>
                  <a:pt x="12455" y="1835"/>
                </a:cubicBezTo>
                <a:lnTo>
                  <a:pt x="12614" y="1835"/>
                </a:lnTo>
                <a:cubicBezTo>
                  <a:pt x="12671" y="1835"/>
                  <a:pt x="12739" y="1918"/>
                  <a:pt x="12796" y="2085"/>
                </a:cubicBezTo>
                <a:cubicBezTo>
                  <a:pt x="12853" y="2252"/>
                  <a:pt x="12899" y="2502"/>
                  <a:pt x="12944" y="2835"/>
                </a:cubicBezTo>
                <a:cubicBezTo>
                  <a:pt x="12990" y="3169"/>
                  <a:pt x="13024" y="3503"/>
                  <a:pt x="13035" y="3920"/>
                </a:cubicBezTo>
                <a:cubicBezTo>
                  <a:pt x="13058" y="4337"/>
                  <a:pt x="13069" y="4754"/>
                  <a:pt x="13069" y="5254"/>
                </a:cubicBezTo>
                <a:lnTo>
                  <a:pt x="13069" y="6088"/>
                </a:lnTo>
                <a:lnTo>
                  <a:pt x="13319" y="5754"/>
                </a:lnTo>
                <a:lnTo>
                  <a:pt x="13319" y="5171"/>
                </a:lnTo>
                <a:cubicBezTo>
                  <a:pt x="13319" y="4503"/>
                  <a:pt x="13297" y="3836"/>
                  <a:pt x="13263" y="3169"/>
                </a:cubicBezTo>
                <a:cubicBezTo>
                  <a:pt x="13228" y="2585"/>
                  <a:pt x="13172" y="2002"/>
                  <a:pt x="13115" y="1501"/>
                </a:cubicBezTo>
                <a:cubicBezTo>
                  <a:pt x="13046" y="1001"/>
                  <a:pt x="12978" y="667"/>
                  <a:pt x="12899" y="417"/>
                </a:cubicBezTo>
                <a:cubicBezTo>
                  <a:pt x="12808" y="167"/>
                  <a:pt x="12717" y="0"/>
                  <a:pt x="12626" y="0"/>
                </a:cubicBezTo>
                <a:lnTo>
                  <a:pt x="12444" y="0"/>
                </a:lnTo>
                <a:cubicBezTo>
                  <a:pt x="12353" y="0"/>
                  <a:pt x="12262" y="167"/>
                  <a:pt x="12171" y="417"/>
                </a:cubicBezTo>
                <a:cubicBezTo>
                  <a:pt x="12000" y="917"/>
                  <a:pt x="11864" y="1918"/>
                  <a:pt x="11795" y="3169"/>
                </a:cubicBezTo>
                <a:cubicBezTo>
                  <a:pt x="11761" y="3836"/>
                  <a:pt x="11738" y="4503"/>
                  <a:pt x="11738" y="5171"/>
                </a:cubicBezTo>
                <a:lnTo>
                  <a:pt x="11738" y="5588"/>
                </a:lnTo>
                <a:cubicBezTo>
                  <a:pt x="11738" y="6338"/>
                  <a:pt x="11750" y="7172"/>
                  <a:pt x="11795" y="7839"/>
                </a:cubicBezTo>
                <a:cubicBezTo>
                  <a:pt x="11829" y="8423"/>
                  <a:pt x="11886" y="9007"/>
                  <a:pt x="11943" y="9424"/>
                </a:cubicBezTo>
                <a:cubicBezTo>
                  <a:pt x="12011" y="9841"/>
                  <a:pt x="12080" y="10258"/>
                  <a:pt x="12159" y="10508"/>
                </a:cubicBezTo>
                <a:cubicBezTo>
                  <a:pt x="12239" y="10758"/>
                  <a:pt x="12318" y="11092"/>
                  <a:pt x="12398" y="11259"/>
                </a:cubicBezTo>
                <a:cubicBezTo>
                  <a:pt x="12489" y="11509"/>
                  <a:pt x="12569" y="11759"/>
                  <a:pt x="12648" y="11926"/>
                </a:cubicBezTo>
                <a:cubicBezTo>
                  <a:pt x="12728" y="12176"/>
                  <a:pt x="12796" y="12426"/>
                  <a:pt x="12864" y="12760"/>
                </a:cubicBezTo>
                <a:cubicBezTo>
                  <a:pt x="12921" y="13093"/>
                  <a:pt x="12978" y="13510"/>
                  <a:pt x="13012" y="14011"/>
                </a:cubicBezTo>
                <a:cubicBezTo>
                  <a:pt x="13046" y="14595"/>
                  <a:pt x="13069" y="15178"/>
                  <a:pt x="13069" y="15846"/>
                </a:cubicBezTo>
                <a:lnTo>
                  <a:pt x="13069" y="16429"/>
                </a:lnTo>
                <a:cubicBezTo>
                  <a:pt x="13069" y="16846"/>
                  <a:pt x="13058" y="17347"/>
                  <a:pt x="13035" y="17764"/>
                </a:cubicBezTo>
                <a:cubicBezTo>
                  <a:pt x="13012" y="18181"/>
                  <a:pt x="12978" y="18514"/>
                  <a:pt x="12933" y="18848"/>
                </a:cubicBezTo>
                <a:cubicBezTo>
                  <a:pt x="12887" y="19182"/>
                  <a:pt x="12842" y="19432"/>
                  <a:pt x="12785" y="19598"/>
                </a:cubicBezTo>
                <a:cubicBezTo>
                  <a:pt x="12728" y="19765"/>
                  <a:pt x="12671" y="19849"/>
                  <a:pt x="12603" y="19849"/>
                </a:cubicBezTo>
                <a:lnTo>
                  <a:pt x="12409" y="19849"/>
                </a:lnTo>
                <a:cubicBezTo>
                  <a:pt x="12341" y="19849"/>
                  <a:pt x="12284" y="19765"/>
                  <a:pt x="12227" y="19598"/>
                </a:cubicBezTo>
                <a:cubicBezTo>
                  <a:pt x="12171" y="19432"/>
                  <a:pt x="12125" y="19182"/>
                  <a:pt x="12080" y="18848"/>
                </a:cubicBezTo>
                <a:cubicBezTo>
                  <a:pt x="12034" y="18514"/>
                  <a:pt x="12000" y="18181"/>
                  <a:pt x="11977" y="17764"/>
                </a:cubicBezTo>
                <a:cubicBezTo>
                  <a:pt x="11954" y="17347"/>
                  <a:pt x="11943" y="16930"/>
                  <a:pt x="11943" y="16429"/>
                </a:cubicBezTo>
                <a:lnTo>
                  <a:pt x="11943" y="15262"/>
                </a:lnTo>
                <a:lnTo>
                  <a:pt x="11693" y="15595"/>
                </a:lnTo>
                <a:lnTo>
                  <a:pt x="11693" y="16429"/>
                </a:lnTo>
                <a:cubicBezTo>
                  <a:pt x="11693" y="17097"/>
                  <a:pt x="11716" y="17847"/>
                  <a:pt x="11750" y="18431"/>
                </a:cubicBezTo>
                <a:cubicBezTo>
                  <a:pt x="11784" y="19015"/>
                  <a:pt x="11841" y="19598"/>
                  <a:pt x="11909" y="20099"/>
                </a:cubicBezTo>
                <a:cubicBezTo>
                  <a:pt x="11977" y="20599"/>
                  <a:pt x="12057" y="20933"/>
                  <a:pt x="12136" y="21183"/>
                </a:cubicBezTo>
                <a:cubicBezTo>
                  <a:pt x="12227" y="21433"/>
                  <a:pt x="12318" y="21600"/>
                  <a:pt x="12409" y="21600"/>
                </a:cubicBezTo>
                <a:lnTo>
                  <a:pt x="12614" y="21600"/>
                </a:lnTo>
                <a:cubicBezTo>
                  <a:pt x="12705" y="21600"/>
                  <a:pt x="12796" y="21433"/>
                  <a:pt x="12887" y="21183"/>
                </a:cubicBezTo>
                <a:cubicBezTo>
                  <a:pt x="12967" y="20933"/>
                  <a:pt x="13046" y="20516"/>
                  <a:pt x="13115" y="20099"/>
                </a:cubicBezTo>
                <a:cubicBezTo>
                  <a:pt x="13251" y="19098"/>
                  <a:pt x="13331" y="17847"/>
                  <a:pt x="13331" y="16429"/>
                </a:cubicBezTo>
                <a:lnTo>
                  <a:pt x="13331" y="15846"/>
                </a:lnTo>
                <a:cubicBezTo>
                  <a:pt x="13331" y="15095"/>
                  <a:pt x="13319" y="14261"/>
                  <a:pt x="13274" y="13510"/>
                </a:cubicBezTo>
                <a:cubicBezTo>
                  <a:pt x="13228" y="13010"/>
                  <a:pt x="13183" y="12510"/>
                  <a:pt x="13115" y="12093"/>
                </a:cubicBezTo>
                <a:moveTo>
                  <a:pt x="21600" y="2168"/>
                </a:moveTo>
                <a:lnTo>
                  <a:pt x="21600" y="334"/>
                </a:lnTo>
                <a:lnTo>
                  <a:pt x="20008" y="334"/>
                </a:lnTo>
                <a:lnTo>
                  <a:pt x="20008" y="21433"/>
                </a:lnTo>
                <a:lnTo>
                  <a:pt x="21600" y="21433"/>
                </a:lnTo>
                <a:lnTo>
                  <a:pt x="21600" y="19598"/>
                </a:lnTo>
                <a:lnTo>
                  <a:pt x="20258" y="19598"/>
                </a:lnTo>
                <a:lnTo>
                  <a:pt x="20258" y="11759"/>
                </a:lnTo>
                <a:lnTo>
                  <a:pt x="21338" y="11759"/>
                </a:lnTo>
                <a:lnTo>
                  <a:pt x="21338" y="9924"/>
                </a:lnTo>
                <a:lnTo>
                  <a:pt x="20258" y="9924"/>
                </a:lnTo>
                <a:lnTo>
                  <a:pt x="20258" y="2085"/>
                </a:lnTo>
                <a:lnTo>
                  <a:pt x="21600" y="2085"/>
                </a:lnTo>
                <a:close/>
                <a:moveTo>
                  <a:pt x="18017" y="21600"/>
                </a:moveTo>
                <a:lnTo>
                  <a:pt x="18279" y="21600"/>
                </a:lnTo>
                <a:lnTo>
                  <a:pt x="18279" y="334"/>
                </a:lnTo>
                <a:lnTo>
                  <a:pt x="18028" y="334"/>
                </a:lnTo>
                <a:lnTo>
                  <a:pt x="18017" y="21600"/>
                </a:lnTo>
                <a:close/>
                <a:moveTo>
                  <a:pt x="14809" y="2168"/>
                </a:moveTo>
                <a:lnTo>
                  <a:pt x="15481" y="2168"/>
                </a:lnTo>
                <a:lnTo>
                  <a:pt x="15481" y="21433"/>
                </a:lnTo>
                <a:lnTo>
                  <a:pt x="15731" y="21433"/>
                </a:lnTo>
                <a:lnTo>
                  <a:pt x="15731" y="2085"/>
                </a:lnTo>
                <a:lnTo>
                  <a:pt x="16402" y="2085"/>
                </a:lnTo>
                <a:lnTo>
                  <a:pt x="16402" y="250"/>
                </a:lnTo>
                <a:lnTo>
                  <a:pt x="14798" y="250"/>
                </a:lnTo>
                <a:lnTo>
                  <a:pt x="14809" y="2168"/>
                </a:lnTo>
                <a:close/>
                <a:moveTo>
                  <a:pt x="8747" y="10675"/>
                </a:moveTo>
                <a:lnTo>
                  <a:pt x="8747" y="2168"/>
                </a:lnTo>
                <a:lnTo>
                  <a:pt x="9373" y="2168"/>
                </a:lnTo>
                <a:cubicBezTo>
                  <a:pt x="9429" y="2168"/>
                  <a:pt x="9498" y="2252"/>
                  <a:pt x="9555" y="2419"/>
                </a:cubicBezTo>
                <a:cubicBezTo>
                  <a:pt x="9611" y="2585"/>
                  <a:pt x="9657" y="2835"/>
                  <a:pt x="9691" y="3169"/>
                </a:cubicBezTo>
                <a:cubicBezTo>
                  <a:pt x="9736" y="3503"/>
                  <a:pt x="9771" y="3836"/>
                  <a:pt x="9782" y="4253"/>
                </a:cubicBezTo>
                <a:cubicBezTo>
                  <a:pt x="9805" y="4670"/>
                  <a:pt x="9816" y="5087"/>
                  <a:pt x="9816" y="5588"/>
                </a:cubicBezTo>
                <a:lnTo>
                  <a:pt x="9816" y="7339"/>
                </a:lnTo>
                <a:cubicBezTo>
                  <a:pt x="9816" y="7839"/>
                  <a:pt x="9805" y="8256"/>
                  <a:pt x="9782" y="8673"/>
                </a:cubicBezTo>
                <a:cubicBezTo>
                  <a:pt x="9759" y="9090"/>
                  <a:pt x="9725" y="9424"/>
                  <a:pt x="9691" y="9757"/>
                </a:cubicBezTo>
                <a:cubicBezTo>
                  <a:pt x="9646" y="10091"/>
                  <a:pt x="9600" y="10341"/>
                  <a:pt x="9555" y="10508"/>
                </a:cubicBezTo>
                <a:cubicBezTo>
                  <a:pt x="9498" y="10675"/>
                  <a:pt x="9441" y="10758"/>
                  <a:pt x="9373" y="10758"/>
                </a:cubicBezTo>
                <a:lnTo>
                  <a:pt x="8747" y="10675"/>
                </a:lnTo>
                <a:close/>
                <a:moveTo>
                  <a:pt x="9657" y="12093"/>
                </a:moveTo>
                <a:cubicBezTo>
                  <a:pt x="9827" y="11592"/>
                  <a:pt x="9964" y="10592"/>
                  <a:pt x="10032" y="9341"/>
                </a:cubicBezTo>
                <a:cubicBezTo>
                  <a:pt x="10066" y="8673"/>
                  <a:pt x="10089" y="8006"/>
                  <a:pt x="10089" y="7339"/>
                </a:cubicBezTo>
                <a:lnTo>
                  <a:pt x="10089" y="5588"/>
                </a:lnTo>
                <a:cubicBezTo>
                  <a:pt x="10089" y="4920"/>
                  <a:pt x="10066" y="4170"/>
                  <a:pt x="10032" y="3586"/>
                </a:cubicBezTo>
                <a:cubicBezTo>
                  <a:pt x="9964" y="2335"/>
                  <a:pt x="9827" y="1334"/>
                  <a:pt x="9657" y="834"/>
                </a:cubicBezTo>
                <a:cubicBezTo>
                  <a:pt x="9566" y="584"/>
                  <a:pt x="9475" y="417"/>
                  <a:pt x="9384" y="417"/>
                </a:cubicBezTo>
                <a:lnTo>
                  <a:pt x="8485" y="417"/>
                </a:lnTo>
                <a:lnTo>
                  <a:pt x="8485" y="21433"/>
                </a:lnTo>
                <a:lnTo>
                  <a:pt x="8736" y="21433"/>
                </a:lnTo>
                <a:lnTo>
                  <a:pt x="8736" y="12426"/>
                </a:lnTo>
                <a:lnTo>
                  <a:pt x="9088" y="12426"/>
                </a:lnTo>
                <a:lnTo>
                  <a:pt x="9850" y="21433"/>
                </a:lnTo>
                <a:lnTo>
                  <a:pt x="10146" y="21433"/>
                </a:lnTo>
                <a:lnTo>
                  <a:pt x="9384" y="12426"/>
                </a:lnTo>
                <a:cubicBezTo>
                  <a:pt x="9475" y="12426"/>
                  <a:pt x="9566" y="12343"/>
                  <a:pt x="9657" y="12093"/>
                </a:cubicBezTo>
                <a:moveTo>
                  <a:pt x="6518" y="21433"/>
                </a:moveTo>
                <a:lnTo>
                  <a:pt x="6768" y="21433"/>
                </a:lnTo>
                <a:lnTo>
                  <a:pt x="6768" y="334"/>
                </a:lnTo>
                <a:lnTo>
                  <a:pt x="6518" y="334"/>
                </a:lnTo>
                <a:lnTo>
                  <a:pt x="6518" y="21433"/>
                </a:lnTo>
                <a:close/>
                <a:moveTo>
                  <a:pt x="0" y="2168"/>
                </a:moveTo>
                <a:lnTo>
                  <a:pt x="671" y="2168"/>
                </a:lnTo>
                <a:lnTo>
                  <a:pt x="671" y="21433"/>
                </a:lnTo>
                <a:lnTo>
                  <a:pt x="921" y="21433"/>
                </a:lnTo>
                <a:lnTo>
                  <a:pt x="921" y="2085"/>
                </a:lnTo>
                <a:lnTo>
                  <a:pt x="1604" y="2085"/>
                </a:lnTo>
                <a:lnTo>
                  <a:pt x="1604" y="250"/>
                </a:lnTo>
                <a:lnTo>
                  <a:pt x="0" y="250"/>
                </a:lnTo>
                <a:lnTo>
                  <a:pt x="0" y="2168"/>
                </a:lnTo>
                <a:close/>
                <a:moveTo>
                  <a:pt x="4538" y="10008"/>
                </a:moveTo>
                <a:lnTo>
                  <a:pt x="3458" y="10008"/>
                </a:lnTo>
                <a:lnTo>
                  <a:pt x="3458" y="334"/>
                </a:lnTo>
                <a:lnTo>
                  <a:pt x="3208" y="334"/>
                </a:lnTo>
                <a:lnTo>
                  <a:pt x="3208" y="21433"/>
                </a:lnTo>
                <a:lnTo>
                  <a:pt x="3458" y="21433"/>
                </a:lnTo>
                <a:lnTo>
                  <a:pt x="3458" y="11759"/>
                </a:lnTo>
                <a:lnTo>
                  <a:pt x="4538" y="11759"/>
                </a:lnTo>
                <a:lnTo>
                  <a:pt x="4538" y="21433"/>
                </a:lnTo>
                <a:lnTo>
                  <a:pt x="4789" y="21433"/>
                </a:lnTo>
                <a:lnTo>
                  <a:pt x="4789" y="334"/>
                </a:lnTo>
                <a:lnTo>
                  <a:pt x="4538" y="334"/>
                </a:lnTo>
                <a:lnTo>
                  <a:pt x="4538" y="10008"/>
                </a:lnTo>
                <a:close/>
              </a:path>
            </a:pathLst>
          </a:custGeom>
          <a:solidFill>
            <a:srgbClr val="FFFFFF"/>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56" name="Google Shape;32;p45"/>
          <p:cNvSpPr/>
          <p:nvPr/>
        </p:nvSpPr>
        <p:spPr>
          <a:xfrm>
            <a:off x="20241020" y="777960"/>
            <a:ext cx="2301342" cy="541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 y="1086"/>
                </a:moveTo>
                <a:cubicBezTo>
                  <a:pt x="305" y="1086"/>
                  <a:pt x="256" y="1253"/>
                  <a:pt x="256" y="1504"/>
                </a:cubicBezTo>
                <a:lnTo>
                  <a:pt x="256" y="20096"/>
                </a:lnTo>
                <a:cubicBezTo>
                  <a:pt x="256" y="20305"/>
                  <a:pt x="295" y="20514"/>
                  <a:pt x="354" y="20514"/>
                </a:cubicBezTo>
                <a:lnTo>
                  <a:pt x="21246" y="20514"/>
                </a:lnTo>
                <a:cubicBezTo>
                  <a:pt x="21295" y="20514"/>
                  <a:pt x="21344" y="20347"/>
                  <a:pt x="21344" y="20096"/>
                </a:cubicBezTo>
                <a:lnTo>
                  <a:pt x="21344" y="1504"/>
                </a:lnTo>
                <a:cubicBezTo>
                  <a:pt x="21344" y="1295"/>
                  <a:pt x="21305" y="1086"/>
                  <a:pt x="21246" y="1086"/>
                </a:cubicBezTo>
                <a:lnTo>
                  <a:pt x="354" y="1086"/>
                </a:lnTo>
                <a:close/>
                <a:moveTo>
                  <a:pt x="21246" y="21600"/>
                </a:moveTo>
                <a:lnTo>
                  <a:pt x="354" y="21600"/>
                </a:lnTo>
                <a:cubicBezTo>
                  <a:pt x="157" y="21600"/>
                  <a:pt x="0" y="20932"/>
                  <a:pt x="0" y="20096"/>
                </a:cubicBezTo>
                <a:lnTo>
                  <a:pt x="0" y="1504"/>
                </a:lnTo>
                <a:cubicBezTo>
                  <a:pt x="0" y="668"/>
                  <a:pt x="157" y="0"/>
                  <a:pt x="354" y="0"/>
                </a:cubicBezTo>
                <a:lnTo>
                  <a:pt x="21246" y="0"/>
                </a:lnTo>
                <a:cubicBezTo>
                  <a:pt x="21443" y="0"/>
                  <a:pt x="21600" y="668"/>
                  <a:pt x="21600" y="1504"/>
                </a:cubicBezTo>
                <a:lnTo>
                  <a:pt x="21600" y="20096"/>
                </a:lnTo>
                <a:cubicBezTo>
                  <a:pt x="21590" y="20932"/>
                  <a:pt x="21433" y="21600"/>
                  <a:pt x="21246" y="21600"/>
                </a:cubicBezTo>
              </a:path>
            </a:pathLst>
          </a:custGeom>
          <a:solidFill>
            <a:srgbClr val="FFFFFF"/>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57" name="Google Shape;33;p45"/>
          <p:cNvSpPr/>
          <p:nvPr/>
        </p:nvSpPr>
        <p:spPr>
          <a:xfrm>
            <a:off x="1235075" y="12966372"/>
            <a:ext cx="21907503" cy="2"/>
          </a:xfrm>
          <a:prstGeom prst="line">
            <a:avLst/>
          </a:prstGeom>
          <a:ln w="38100">
            <a:solidFill>
              <a:srgbClr val="8298E3"/>
            </a:solidFill>
            <a:miter/>
          </a:ln>
        </p:spPr>
        <p:txBody>
          <a:bodyPr lIns="45718" tIns="45718" rIns="45718" bIns="45718"/>
          <a:lstStyle/>
          <a:p>
            <a:pPr/>
          </a:p>
        </p:txBody>
      </p:sp>
      <p:pic>
        <p:nvPicPr>
          <p:cNvPr id="58" name="Google Shape;36;p45" descr="Google Shape;36;p45"/>
          <p:cNvPicPr>
            <a:picLocks noChangeAspect="1"/>
          </p:cNvPicPr>
          <p:nvPr/>
        </p:nvPicPr>
        <p:blipFill>
          <a:blip r:embed="rId2">
            <a:alphaModFix amt="7000"/>
            <a:extLst/>
          </a:blip>
          <a:stretch>
            <a:fillRect/>
          </a:stretch>
        </p:blipFill>
        <p:spPr>
          <a:xfrm>
            <a:off x="1824038" y="3127063"/>
            <a:ext cx="20500974" cy="10569559"/>
          </a:xfrm>
          <a:prstGeom prst="rect">
            <a:avLst/>
          </a:prstGeom>
          <a:ln w="12700">
            <a:miter lim="400000"/>
          </a:ln>
        </p:spPr>
      </p:pic>
      <p:sp>
        <p:nvSpPr>
          <p:cNvPr id="59" name="Slide Number"/>
          <p:cNvSpPr txBox="1"/>
          <p:nvPr>
            <p:ph type="sldNum" sz="quarter" idx="2"/>
          </p:nvPr>
        </p:nvSpPr>
        <p:spPr>
          <a:xfrm>
            <a:off x="22930201" y="13223546"/>
            <a:ext cx="210469" cy="215901"/>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66" name="Title Text"/>
          <p:cNvSpPr txBox="1"/>
          <p:nvPr>
            <p:ph type="title"/>
          </p:nvPr>
        </p:nvSpPr>
        <p:spPr>
          <a:xfrm>
            <a:off x="3048000" y="2244725"/>
            <a:ext cx="18288000" cy="4775202"/>
          </a:xfrm>
          <a:prstGeom prst="rect">
            <a:avLst/>
          </a:prstGeom>
        </p:spPr>
        <p:txBody>
          <a:bodyPr lIns="0" tIns="0" rIns="0" bIns="0" anchor="b"/>
          <a:lstStyle>
            <a:lvl1pPr algn="ctr">
              <a:defRPr sz="12000"/>
            </a:lvl1pPr>
          </a:lstStyle>
          <a:p>
            <a:pPr/>
            <a:r>
              <a:t>Title Text</a:t>
            </a:r>
          </a:p>
        </p:txBody>
      </p:sp>
      <p:sp>
        <p:nvSpPr>
          <p:cNvPr id="67" name="Body Level One…"/>
          <p:cNvSpPr txBox="1"/>
          <p:nvPr>
            <p:ph type="body" sz="quarter" idx="1"/>
          </p:nvPr>
        </p:nvSpPr>
        <p:spPr>
          <a:xfrm>
            <a:off x="3048000" y="7204075"/>
            <a:ext cx="18288000" cy="3311525"/>
          </a:xfrm>
          <a:prstGeom prst="rect">
            <a:avLst/>
          </a:prstGeom>
        </p:spPr>
        <p:txBody>
          <a:bodyPr lIns="0" tIns="0" rIns="0" bIns="0"/>
          <a:lstStyle>
            <a:lvl1pPr marL="495300" indent="-355600" algn="ctr">
              <a:lnSpc>
                <a:spcPct val="110000"/>
              </a:lnSpc>
              <a:spcBef>
                <a:spcPts val="0"/>
              </a:spcBef>
              <a:buClrTx/>
              <a:buSzTx/>
              <a:buFontTx/>
              <a:buNone/>
              <a:defRPr sz="4800"/>
            </a:lvl1pPr>
            <a:lvl2pPr marL="495300" indent="114300" algn="ctr">
              <a:lnSpc>
                <a:spcPct val="110000"/>
              </a:lnSpc>
              <a:spcBef>
                <a:spcPts val="0"/>
              </a:spcBef>
              <a:buClrTx/>
              <a:buSzTx/>
              <a:buFontTx/>
              <a:buNone/>
              <a:defRPr sz="4800"/>
            </a:lvl2pPr>
            <a:lvl3pPr marL="495300" indent="139700" algn="ctr">
              <a:lnSpc>
                <a:spcPct val="110000"/>
              </a:lnSpc>
              <a:spcBef>
                <a:spcPts val="0"/>
              </a:spcBef>
              <a:buClrTx/>
              <a:buSzTx/>
              <a:buFontTx/>
              <a:buNone/>
              <a:defRPr sz="4800"/>
            </a:lvl3pPr>
            <a:lvl4pPr marL="495300" indent="139700" algn="ctr">
              <a:lnSpc>
                <a:spcPct val="110000"/>
              </a:lnSpc>
              <a:spcBef>
                <a:spcPts val="0"/>
              </a:spcBef>
              <a:buClrTx/>
              <a:buSzTx/>
              <a:buFontTx/>
              <a:buNone/>
              <a:defRPr sz="4800"/>
            </a:lvl4pPr>
            <a:lvl5pPr marL="495300" indent="139700" algn="ctr">
              <a:lnSpc>
                <a:spcPct val="110000"/>
              </a:lnSpc>
              <a:spcBef>
                <a:spcPts val="0"/>
              </a:spcBef>
              <a:buClrTx/>
              <a:buSzTx/>
              <a:buFont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22761626" y="12925425"/>
            <a:ext cx="295226" cy="3048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pic>
        <p:nvPicPr>
          <p:cNvPr id="75" name="Google Shape;44;p47" descr="Google Shape;44;p47"/>
          <p:cNvPicPr>
            <a:picLocks noChangeAspect="1"/>
          </p:cNvPicPr>
          <p:nvPr/>
        </p:nvPicPr>
        <p:blipFill>
          <a:blip r:embed="rId2">
            <a:extLst/>
          </a:blip>
          <a:stretch>
            <a:fillRect/>
          </a:stretch>
        </p:blipFill>
        <p:spPr>
          <a:xfrm>
            <a:off x="1245868" y="-1134112"/>
            <a:ext cx="5317491" cy="3963949"/>
          </a:xfrm>
          <a:prstGeom prst="rect">
            <a:avLst/>
          </a:prstGeom>
          <a:ln w="12700">
            <a:miter lim="400000"/>
          </a:ln>
        </p:spPr>
      </p:pic>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83" name="Title Text"/>
          <p:cNvSpPr txBox="1"/>
          <p:nvPr>
            <p:ph type="title"/>
          </p:nvPr>
        </p:nvSpPr>
        <p:spPr>
          <a:prstGeom prst="rect">
            <a:avLst/>
          </a:prstGeom>
        </p:spPr>
        <p:txBody>
          <a:bodyPr/>
          <a:lstStyle/>
          <a:p>
            <a:pPr/>
            <a:r>
              <a:t>Title Text</a:t>
            </a:r>
          </a:p>
        </p:txBody>
      </p:sp>
      <p:sp>
        <p:nvSpPr>
          <p:cNvPr id="8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FAFEFF"/>
            </a:gs>
            <a:gs pos="52999">
              <a:srgbClr val="FDFEFE"/>
            </a:gs>
            <a:gs pos="83000">
              <a:srgbClr val="F8FAFE"/>
            </a:gs>
            <a:gs pos="100000">
              <a:srgbClr val="FFFFFF">
                <a:alpha val="86312"/>
              </a:srgbClr>
            </a:gs>
          </a:gsLst>
          <a:lin ang="5400000" scaled="0"/>
        </a:gradFill>
      </p:bgPr>
    </p:bg>
    <p:spTree>
      <p:nvGrpSpPr>
        <p:cNvPr id="1" name=""/>
        <p:cNvGrpSpPr/>
        <p:nvPr/>
      </p:nvGrpSpPr>
      <p:grpSpPr>
        <a:xfrm>
          <a:off x="0" y="0"/>
          <a:ext cx="0" cy="0"/>
          <a:chOff x="0" y="0"/>
          <a:chExt cx="0" cy="0"/>
        </a:xfrm>
      </p:grpSpPr>
      <p:sp>
        <p:nvSpPr>
          <p:cNvPr id="2" name="Title Text"/>
          <p:cNvSpPr txBox="1"/>
          <p:nvPr>
            <p:ph type="title"/>
          </p:nvPr>
        </p:nvSpPr>
        <p:spPr>
          <a:xfrm>
            <a:off x="636869" y="466436"/>
            <a:ext cx="21031202" cy="265140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nchor="ctr">
            <a:normAutofit fontScale="100000" lnSpcReduction="0"/>
          </a:bodyPr>
          <a:lstStyle/>
          <a:p>
            <a:pPr/>
            <a:r>
              <a:t>Title Text</a:t>
            </a:r>
          </a:p>
        </p:txBody>
      </p:sp>
      <p:sp>
        <p:nvSpPr>
          <p:cNvPr id="3" name="Body Level One…"/>
          <p:cNvSpPr txBox="1"/>
          <p:nvPr>
            <p:ph type="body" idx="1"/>
          </p:nvPr>
        </p:nvSpPr>
        <p:spPr>
          <a:xfrm>
            <a:off x="636869" y="3583997"/>
            <a:ext cx="21031202" cy="8798402"/>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7179974" y="12560300"/>
            <a:ext cx="295227" cy="304801"/>
          </a:xfrm>
          <a:prstGeom prst="rect">
            <a:avLst/>
          </a:prstGeom>
          <a:ln w="12700">
            <a:miter lim="400000"/>
          </a:ln>
        </p:spPr>
        <p:txBody>
          <a:bodyPr wrap="none" lIns="0" tIns="0" rIns="0" bIns="0" anchor="ctr">
            <a:spAutoFit/>
          </a:bodyPr>
          <a:lstStyle>
            <a:lvl1pPr algn="r">
              <a:defRPr sz="2000">
                <a:solidFill>
                  <a:srgbClr val="888888"/>
                </a:solidFill>
                <a:latin typeface="Raleway"/>
                <a:ea typeface="Raleway"/>
                <a:cs typeface="Raleway"/>
                <a:sym typeface="Raleway"/>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1pPr>
      <a:lvl2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2pPr>
      <a:lvl3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3pPr>
      <a:lvl4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4pPr>
      <a:lvl5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5pPr>
      <a:lvl6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6pPr>
      <a:lvl7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7pPr>
      <a:lvl8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8pPr>
      <a:lvl9pPr marL="0" marR="0" indent="0" algn="l" defTabSz="1828800" rtl="0" latinLnBrk="0">
        <a:lnSpc>
          <a:spcPct val="90000"/>
        </a:lnSpc>
        <a:spcBef>
          <a:spcPts val="0"/>
        </a:spcBef>
        <a:spcAft>
          <a:spcPts val="0"/>
        </a:spcAft>
        <a:buClrTx/>
        <a:buSzTx/>
        <a:buFontTx/>
        <a:buNone/>
        <a:tabLst/>
        <a:defRPr b="1" baseline="0" cap="none" i="0" spc="0" strike="noStrike" sz="7200" u="none">
          <a:solidFill>
            <a:srgbClr val="000000"/>
          </a:solidFill>
          <a:uFillTx/>
          <a:latin typeface="Raleway"/>
          <a:ea typeface="Raleway"/>
          <a:cs typeface="Raleway"/>
          <a:sym typeface="Raleway"/>
        </a:defRPr>
      </a:lvl9pPr>
    </p:titleStyle>
    <p:bodyStyle>
      <a:lvl1pPr marL="800100" marR="0" indent="-6858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1pPr>
      <a:lvl2pPr marL="1371600" marR="0" indent="-8001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2pPr>
      <a:lvl3pPr marL="1901536" marR="0" indent="-872835"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3pPr>
      <a:lvl4pPr marL="2446020" marR="0" indent="-960119"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4pPr>
      <a:lvl5pPr marL="2903220" marR="0" indent="-96012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5pPr>
      <a:lvl6pPr marL="2933700" marR="0" indent="-5334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6pPr>
      <a:lvl7pPr marL="3390900" marR="0" indent="-5334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7pPr>
      <a:lvl8pPr marL="3848100" marR="0" indent="-5334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8pPr>
      <a:lvl9pPr marL="4305300" marR="0" indent="-533400" algn="l" defTabSz="1828800" rtl="0" latinLnBrk="0">
        <a:lnSpc>
          <a:spcPct val="90000"/>
        </a:lnSpc>
        <a:spcBef>
          <a:spcPts val="2000"/>
        </a:spcBef>
        <a:spcAft>
          <a:spcPts val="0"/>
        </a:spcAft>
        <a:buClr>
          <a:schemeClr val="accent5"/>
        </a:buClr>
        <a:buSzPts val="2800"/>
        <a:buFont typeface="Arial"/>
        <a:buChar char="•"/>
        <a:tabLst/>
        <a:defRPr b="0" baseline="0" cap="none" i="0" spc="0" strike="noStrike" sz="2800" u="none">
          <a:solidFill>
            <a:srgbClr val="000000"/>
          </a:solidFill>
          <a:uFillTx/>
          <a:latin typeface="Raleway"/>
          <a:ea typeface="Raleway"/>
          <a:cs typeface="Raleway"/>
          <a:sym typeface="Raleway"/>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1pPr>
      <a:lvl2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2pPr>
      <a:lvl3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3pPr>
      <a:lvl4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4pPr>
      <a:lvl5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5pPr>
      <a:lvl6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6pPr>
      <a:lvl7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7pPr>
      <a:lvl8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8pPr>
      <a:lvl9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Raleway"/>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1.png"/><Relationship Id="rId4" Type="http://schemas.openxmlformats.org/officeDocument/2006/relationships/image" Target="../media/image9.jpeg"/><Relationship Id="rId5" Type="http://schemas.openxmlformats.org/officeDocument/2006/relationships/image" Target="../media/image42.png"/><Relationship Id="rId6" Type="http://schemas.openxmlformats.org/officeDocument/2006/relationships/image" Target="../media/image4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4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10.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5.jpe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6.jpeg"/><Relationship Id="rId15" Type="http://schemas.openxmlformats.org/officeDocument/2006/relationships/image" Target="../media/image13.png"/><Relationship Id="rId16" Type="http://schemas.openxmlformats.org/officeDocument/2006/relationships/image" Target="../media/image7.jpeg"/><Relationship Id="rId17" Type="http://schemas.openxmlformats.org/officeDocument/2006/relationships/image" Target="../media/image14.png"/><Relationship Id="rId18" Type="http://schemas.openxmlformats.org/officeDocument/2006/relationships/image" Target="../media/image15.png"/><Relationship Id="rId19" Type="http://schemas.openxmlformats.org/officeDocument/2006/relationships/image" Target="../media/image16.png"/><Relationship Id="rId20"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8.jpe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Adult Bar Beer (BW).jpg" descr="Adult Bar Beer (BW).jpg"/>
          <p:cNvPicPr>
            <a:picLocks noChangeAspect="1"/>
          </p:cNvPicPr>
          <p:nvPr/>
        </p:nvPicPr>
        <p:blipFill>
          <a:blip r:embed="rId2">
            <a:extLst/>
          </a:blip>
          <a:srcRect l="0" t="21670" r="0" b="0"/>
          <a:stretch>
            <a:fillRect/>
          </a:stretch>
        </p:blipFill>
        <p:spPr>
          <a:xfrm>
            <a:off x="-49859" y="-4577"/>
            <a:ext cx="24498877" cy="12794462"/>
          </a:xfrm>
          <a:prstGeom prst="rect">
            <a:avLst/>
          </a:prstGeom>
          <a:ln w="12700">
            <a:miter lim="400000"/>
          </a:ln>
        </p:spPr>
      </p:pic>
      <p:sp>
        <p:nvSpPr>
          <p:cNvPr id="119" name="Rectangle"/>
          <p:cNvSpPr/>
          <p:nvPr/>
        </p:nvSpPr>
        <p:spPr>
          <a:xfrm>
            <a:off x="-79093" y="1983"/>
            <a:ext cx="24542186" cy="12432897"/>
          </a:xfrm>
          <a:prstGeom prst="rect">
            <a:avLst/>
          </a:prstGeom>
          <a:solidFill>
            <a:srgbClr val="000000">
              <a:alpha val="33795"/>
            </a:srgbClr>
          </a:solidFill>
          <a:ln w="12700">
            <a:miter lim="400000"/>
          </a:ln>
        </p:spPr>
        <p:txBody>
          <a:bodyPr lIns="91438" tIns="91438" rIns="91438" bIns="91438" anchor="ctr"/>
          <a:lstStyle/>
          <a:p>
            <a:pPr algn="ctr" defTabSz="584200">
              <a:defRPr sz="2200">
                <a:solidFill>
                  <a:srgbClr val="FFFFFF"/>
                </a:solidFill>
                <a:latin typeface="Helvetica Neue Medium"/>
                <a:ea typeface="Helvetica Neue Medium"/>
                <a:cs typeface="Helvetica Neue Medium"/>
                <a:sym typeface="Helvetica Neue Medium"/>
              </a:defRPr>
            </a:pPr>
          </a:p>
        </p:txBody>
      </p:sp>
      <p:pic>
        <p:nvPicPr>
          <p:cNvPr id="120" name="BeerBoard Logo WHT KO.png" descr="BeerBoard Logo WHT KO.png"/>
          <p:cNvPicPr>
            <a:picLocks noChangeAspect="1"/>
          </p:cNvPicPr>
          <p:nvPr/>
        </p:nvPicPr>
        <p:blipFill>
          <a:blip r:embed="rId3">
            <a:extLst/>
          </a:blip>
          <a:stretch>
            <a:fillRect/>
          </a:stretch>
        </p:blipFill>
        <p:spPr>
          <a:xfrm>
            <a:off x="6879528" y="4141978"/>
            <a:ext cx="10639924" cy="4152906"/>
          </a:xfrm>
          <a:prstGeom prst="rect">
            <a:avLst/>
          </a:prstGeom>
          <a:ln w="12700">
            <a:miter lim="400000"/>
          </a:ln>
        </p:spPr>
      </p:pic>
      <p:sp>
        <p:nvSpPr>
          <p:cNvPr id="121" name="Rectangle"/>
          <p:cNvSpPr/>
          <p:nvPr/>
        </p:nvSpPr>
        <p:spPr>
          <a:xfrm>
            <a:off x="-111563" y="12217526"/>
            <a:ext cx="24607126" cy="1514962"/>
          </a:xfrm>
          <a:prstGeom prst="rect">
            <a:avLst/>
          </a:prstGeom>
          <a:blipFill>
            <a:blip r:embed="rId4"/>
          </a:blipFill>
          <a:ln w="12700">
            <a:miter lim="400000"/>
          </a:ln>
        </p:spPr>
        <p:txBody>
          <a:bodyPr lIns="91438" tIns="91438" rIns="91438" bIns="91438" anchor="ctr"/>
          <a:lstStyle/>
          <a:p>
            <a:pPr algn="ctr" defTabSz="825500">
              <a:defRPr sz="5000">
                <a:solidFill>
                  <a:srgbClr val="1998A2"/>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122" name="BeerBoard Capabilities"/>
          <p:cNvSpPr txBox="1"/>
          <p:nvPr/>
        </p:nvSpPr>
        <p:spPr>
          <a:xfrm>
            <a:off x="8581280" y="8014571"/>
            <a:ext cx="8132192" cy="18582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8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pPr>
            <a:r>
              <a:t>BeerBoard Deck Template</a:t>
            </a:r>
          </a:p>
          <a:p>
            <a:pPr algn="ctr" defTabSz="825500">
              <a:defRPr sz="58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pPr>
            <a:r>
              <a:t>Current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Screen Shot 2023-03-31 at 9.34.17 AM.png" descr="Screen Shot 2023-03-31 at 9.34.17 AM.png"/>
          <p:cNvPicPr>
            <a:picLocks noChangeAspect="1"/>
          </p:cNvPicPr>
          <p:nvPr/>
        </p:nvPicPr>
        <p:blipFill>
          <a:blip r:embed="rId2">
            <a:extLst/>
          </a:blip>
          <a:srcRect l="0" t="914" r="0" b="3060"/>
          <a:stretch>
            <a:fillRect/>
          </a:stretch>
        </p:blipFill>
        <p:spPr>
          <a:xfrm>
            <a:off x="13243207" y="2955077"/>
            <a:ext cx="9987981" cy="9529683"/>
          </a:xfrm>
          <a:prstGeom prst="rect">
            <a:avLst/>
          </a:prstGeom>
          <a:ln w="12700">
            <a:miter lim="400000"/>
          </a:ln>
        </p:spPr>
      </p:pic>
      <p:sp>
        <p:nvSpPr>
          <p:cNvPr id="262"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63"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64" name="Google Shape;69;p13"/>
          <p:cNvSpPr txBox="1"/>
          <p:nvPr/>
        </p:nvSpPr>
        <p:spPr>
          <a:xfrm>
            <a:off x="1353937" y="2003326"/>
            <a:ext cx="19283414"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Extended Platform: Full Alcohol Management Connecting Retailers &amp; Distributors</a:t>
            </a:r>
          </a:p>
        </p:txBody>
      </p:sp>
      <p:sp>
        <p:nvSpPr>
          <p:cNvPr id="265"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266" name="BeerBoard Logo WHT KO.png" descr="BeerBoard Logo WHT KO.png"/>
          <p:cNvPicPr>
            <a:picLocks noChangeAspect="1"/>
          </p:cNvPicPr>
          <p:nvPr/>
        </p:nvPicPr>
        <p:blipFill>
          <a:blip r:embed="rId3">
            <a:extLst/>
          </a:blip>
          <a:stretch>
            <a:fillRect/>
          </a:stretch>
        </p:blipFill>
        <p:spPr>
          <a:xfrm>
            <a:off x="18720322" y="-29240"/>
            <a:ext cx="2944159" cy="1149146"/>
          </a:xfrm>
          <a:prstGeom prst="rect">
            <a:avLst/>
          </a:prstGeom>
          <a:ln w="12700">
            <a:miter lim="400000"/>
          </a:ln>
        </p:spPr>
      </p:pic>
      <p:sp>
        <p:nvSpPr>
          <p:cNvPr id="267" name="Google Shape;103;p14"/>
          <p:cNvSpPr txBox="1"/>
          <p:nvPr/>
        </p:nvSpPr>
        <p:spPr>
          <a:xfrm>
            <a:off x="1388902" y="4594898"/>
            <a:ext cx="11114993" cy="710846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a:defRPr sz="3200">
                <a:latin typeface="Helvetica Neue Light"/>
                <a:ea typeface="Helvetica Neue Light"/>
                <a:cs typeface="Helvetica Neue Light"/>
                <a:sym typeface="Helvetica Neue Light"/>
              </a:defRPr>
            </a:pPr>
            <a:r>
              <a:t>Due to our vast industry experience, BeerBoard recognized how inefficient the supply chain is between retailers and distributors. </a:t>
            </a:r>
            <a:br/>
            <a:br/>
            <a:r>
              <a:t>Retailers traditionally place alcohol orders by phone, text or handwritten notes. Without a consolidated ordering solution, managers at each store will now (or soon) be expected to place every order through five to 10 different distributor websites and manage their products and data in these disconnected systems.</a:t>
            </a:r>
          </a:p>
          <a:p>
            <a:pPr>
              <a:defRPr sz="3200">
                <a:latin typeface="Helvetica Neue Light"/>
                <a:ea typeface="Helvetica Neue Light"/>
                <a:cs typeface="Helvetica Neue Light"/>
                <a:sym typeface="Helvetica Neue Light"/>
              </a:defRPr>
            </a:pPr>
            <a:br/>
            <a:r>
              <a:t>To meet the industry challenge, BeerBoard launched </a:t>
            </a:r>
            <a:r>
              <a:rPr b="1">
                <a:latin typeface="Helvetica Neue"/>
                <a:ea typeface="Helvetica Neue"/>
                <a:cs typeface="Helvetica Neue"/>
                <a:sym typeface="Helvetica Neue"/>
              </a:rPr>
              <a:t>SmartOrders</a:t>
            </a:r>
            <a:r>
              <a:t> to consolidate all alcohol ordering and inventory interactions into </a:t>
            </a:r>
            <a:r>
              <a:rPr>
                <a:latin typeface="Helvetica Neue Medium"/>
                <a:ea typeface="Helvetica Neue Medium"/>
                <a:cs typeface="Helvetica Neue Medium"/>
                <a:sym typeface="Helvetica Neue Medium"/>
              </a:rPr>
              <a:t>one, unified, agnostic platform</a:t>
            </a:r>
            <a:r>
              <a: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Adult Bar Beer (BW).jpg" descr="Adult Bar Beer (BW).jpg"/>
          <p:cNvPicPr>
            <a:picLocks noChangeAspect="1"/>
          </p:cNvPicPr>
          <p:nvPr/>
        </p:nvPicPr>
        <p:blipFill>
          <a:blip r:embed="rId2">
            <a:extLst/>
          </a:blip>
          <a:srcRect l="0" t="21670" r="0" b="0"/>
          <a:stretch>
            <a:fillRect/>
          </a:stretch>
        </p:blipFill>
        <p:spPr>
          <a:xfrm>
            <a:off x="-49859" y="-4577"/>
            <a:ext cx="24498877" cy="12794462"/>
          </a:xfrm>
          <a:prstGeom prst="rect">
            <a:avLst/>
          </a:prstGeom>
          <a:ln w="12700">
            <a:miter lim="400000"/>
          </a:ln>
        </p:spPr>
      </p:pic>
      <p:sp>
        <p:nvSpPr>
          <p:cNvPr id="270" name="Rectangle"/>
          <p:cNvSpPr/>
          <p:nvPr/>
        </p:nvSpPr>
        <p:spPr>
          <a:xfrm>
            <a:off x="-79093" y="1983"/>
            <a:ext cx="24542186" cy="12432897"/>
          </a:xfrm>
          <a:prstGeom prst="rect">
            <a:avLst/>
          </a:prstGeom>
          <a:solidFill>
            <a:srgbClr val="000000">
              <a:alpha val="33795"/>
            </a:srgbClr>
          </a:solidFill>
          <a:ln w="12700">
            <a:miter lim="400000"/>
          </a:ln>
        </p:spPr>
        <p:txBody>
          <a:bodyPr lIns="91438" tIns="91438" rIns="91438" bIns="91438"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271" name="Rectangle"/>
          <p:cNvSpPr/>
          <p:nvPr/>
        </p:nvSpPr>
        <p:spPr>
          <a:xfrm>
            <a:off x="-111563" y="12217526"/>
            <a:ext cx="24607126" cy="1514962"/>
          </a:xfrm>
          <a:prstGeom prst="rect">
            <a:avLst/>
          </a:prstGeom>
          <a:blipFill>
            <a:blip r:embed="rId3"/>
          </a:blipFill>
          <a:ln w="12700">
            <a:miter lim="400000"/>
          </a:ln>
        </p:spPr>
        <p:txBody>
          <a:bodyPr lIns="91438" tIns="91438" rIns="91438" bIns="91438" anchor="ctr"/>
          <a:lstStyle/>
          <a:p>
            <a:pPr algn="ctr" defTabSz="825500">
              <a:defRPr sz="5000">
                <a:solidFill>
                  <a:srgbClr val="1998A2"/>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72" name="BeerBoard Capabilities"/>
          <p:cNvSpPr txBox="1"/>
          <p:nvPr/>
        </p:nvSpPr>
        <p:spPr>
          <a:xfrm>
            <a:off x="6100514" y="5535588"/>
            <a:ext cx="12931205" cy="1365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85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lvl1pPr>
          </a:lstStyle>
          <a:p>
            <a:pPr/>
            <a:r>
              <a:t>Current BeerBoard Solutions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75"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76"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SmartOrders: Automated Ordering, Inventory &amp; Payments</a:t>
            </a:r>
          </a:p>
        </p:txBody>
      </p:sp>
      <p:sp>
        <p:nvSpPr>
          <p:cNvPr id="277"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278"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281" name="Google Shape;84;g10efe7fe628_1_353"/>
          <p:cNvGrpSpPr/>
          <p:nvPr/>
        </p:nvGrpSpPr>
        <p:grpSpPr>
          <a:xfrm>
            <a:off x="1501340" y="3674416"/>
            <a:ext cx="6356791" cy="8689046"/>
            <a:chOff x="0" y="0"/>
            <a:chExt cx="6356789" cy="8689045"/>
          </a:xfrm>
        </p:grpSpPr>
        <p:sp>
          <p:nvSpPr>
            <p:cNvPr id="279" name="Rounded Rectangle"/>
            <p:cNvSpPr/>
            <p:nvPr/>
          </p:nvSpPr>
          <p:spPr>
            <a:xfrm>
              <a:off x="0" y="0"/>
              <a:ext cx="6356791"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80" name="A CENTRALIZED, agnostic solution to manage ALL liquor, beer, wine and packaged goods:…"/>
            <p:cNvSpPr txBox="1"/>
            <p:nvPr/>
          </p:nvSpPr>
          <p:spPr>
            <a:xfrm>
              <a:off x="264492" y="143847"/>
              <a:ext cx="5827806" cy="84013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000">
                  <a:latin typeface="Helvetica Neue Light"/>
                  <a:ea typeface="Helvetica Neue Light"/>
                  <a:cs typeface="Helvetica Neue Light"/>
                  <a:sym typeface="Helvetica Neue Light"/>
                </a:defRPr>
              </a:pPr>
              <a:r>
                <a:t>A CENTRALIZED, agnostic solution to manage ALL liquor, beer, wine and packaged goods: </a:t>
              </a:r>
            </a:p>
            <a:p>
              <a:pPr defTabSz="825500">
                <a:defRPr sz="3000">
                  <a:latin typeface="Helvetica Neue Light"/>
                  <a:ea typeface="Helvetica Neue Light"/>
                  <a:cs typeface="Helvetica Neue Light"/>
                  <a:sym typeface="Helvetica Neue Light"/>
                </a:defRPr>
              </a:pPr>
            </a:p>
            <a:p>
              <a:pPr marL="300789" indent="-300789" defTabSz="825500">
                <a:buSzPct val="100000"/>
                <a:buChar char="*"/>
                <a:defRPr sz="3000">
                  <a:latin typeface="Helvetica Neue Light"/>
                  <a:ea typeface="Helvetica Neue Light"/>
                  <a:cs typeface="Helvetica Neue Light"/>
                  <a:sym typeface="Helvetica Neue Light"/>
                </a:defRPr>
              </a:pPr>
              <a:r>
                <a:t>Simplify ordering, inventory &amp; payments</a:t>
              </a:r>
            </a:p>
            <a:p>
              <a:pPr marL="300789" indent="-300789" defTabSz="825500">
                <a:buSzPct val="100000"/>
                <a:buChar char="*"/>
                <a:defRPr sz="3000">
                  <a:latin typeface="Helvetica Neue Light"/>
                  <a:ea typeface="Helvetica Neue Light"/>
                  <a:cs typeface="Helvetica Neue Light"/>
                  <a:sym typeface="Helvetica Neue Light"/>
                </a:defRPr>
              </a:pPr>
            </a:p>
            <a:p>
              <a:pPr marL="300789" indent="-300789" defTabSz="825500">
                <a:buSzPct val="100000"/>
                <a:buChar char="*"/>
                <a:defRPr sz="3000">
                  <a:latin typeface="Helvetica Neue Light"/>
                  <a:ea typeface="Helvetica Neue Light"/>
                  <a:cs typeface="Helvetica Neue Light"/>
                  <a:sym typeface="Helvetica Neue Light"/>
                </a:defRPr>
              </a:pPr>
              <a:r>
                <a:t>Reduce manual counts and eliminate manual orders to the distributor reps</a:t>
              </a:r>
            </a:p>
            <a:p>
              <a:pPr marL="300789" indent="-300789" defTabSz="825500">
                <a:buSzPct val="100000"/>
                <a:buChar char="*"/>
                <a:defRPr sz="3000">
                  <a:latin typeface="Helvetica Neue Light"/>
                  <a:ea typeface="Helvetica Neue Light"/>
                  <a:cs typeface="Helvetica Neue Light"/>
                  <a:sym typeface="Helvetica Neue Light"/>
                </a:defRPr>
              </a:pPr>
            </a:p>
            <a:p>
              <a:pPr marL="300789" indent="-300789" defTabSz="825500">
                <a:buSzPct val="100000"/>
                <a:buChar char="*"/>
                <a:defRPr sz="3000">
                  <a:latin typeface="Helvetica Neue Light"/>
                  <a:ea typeface="Helvetica Neue Light"/>
                  <a:cs typeface="Helvetica Neue Light"/>
                  <a:sym typeface="Helvetica Neue Light"/>
                </a:defRPr>
              </a:pPr>
              <a:r>
                <a:t>Automated ordering based on sales and inventory levels to reduce on-hand inventory and improve cash flow</a:t>
              </a:r>
            </a:p>
            <a:p>
              <a:pPr defTabSz="825500">
                <a:defRPr sz="3000">
                  <a:latin typeface="Helvetica Neue Light"/>
                  <a:ea typeface="Helvetica Neue Light"/>
                  <a:cs typeface="Helvetica Neue Light"/>
                  <a:sym typeface="Helvetica Neue Light"/>
                </a:defRPr>
              </a:pPr>
            </a:p>
            <a:p>
              <a:pPr marL="300789" indent="-300789" defTabSz="825500">
                <a:buSzPct val="100000"/>
                <a:buChar char="*"/>
                <a:defRPr sz="3000">
                  <a:latin typeface="Helvetica Neue Light"/>
                  <a:ea typeface="Helvetica Neue Light"/>
                  <a:cs typeface="Helvetica Neue Light"/>
                  <a:sym typeface="Helvetica Neue Light"/>
                </a:defRPr>
              </a:pPr>
              <a:r>
                <a:t>Empower distributor sales team to be consultative partners</a:t>
              </a:r>
            </a:p>
          </p:txBody>
        </p:sp>
      </p:grpSp>
      <p:pic>
        <p:nvPicPr>
          <p:cNvPr id="282" name="Screen Shot 2023-04-12 at 2.31.33 PM.png" descr="Screen Shot 2023-04-12 at 2.31.33 PM.png"/>
          <p:cNvPicPr>
            <a:picLocks noChangeAspect="1"/>
          </p:cNvPicPr>
          <p:nvPr/>
        </p:nvPicPr>
        <p:blipFill>
          <a:blip r:embed="rId3">
            <a:extLst/>
          </a:blip>
          <a:stretch>
            <a:fillRect/>
          </a:stretch>
        </p:blipFill>
        <p:spPr>
          <a:xfrm>
            <a:off x="9332831" y="3362781"/>
            <a:ext cx="14051892" cy="91931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85"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86"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SmartBar: Actionable Data &amp; Insights</a:t>
            </a:r>
          </a:p>
        </p:txBody>
      </p:sp>
      <p:sp>
        <p:nvSpPr>
          <p:cNvPr id="287"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288"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291" name="Google Shape;84;g10efe7fe628_1_353"/>
          <p:cNvGrpSpPr/>
          <p:nvPr/>
        </p:nvGrpSpPr>
        <p:grpSpPr>
          <a:xfrm>
            <a:off x="1501340" y="3674416"/>
            <a:ext cx="6356791" cy="8689046"/>
            <a:chOff x="0" y="0"/>
            <a:chExt cx="6356789" cy="8689045"/>
          </a:xfrm>
        </p:grpSpPr>
        <p:sp>
          <p:nvSpPr>
            <p:cNvPr id="289" name="Rounded Rectangle"/>
            <p:cNvSpPr/>
            <p:nvPr/>
          </p:nvSpPr>
          <p:spPr>
            <a:xfrm>
              <a:off x="0" y="0"/>
              <a:ext cx="6356791"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90" name="Industry-leading alcohol management platform:…"/>
            <p:cNvSpPr txBox="1"/>
            <p:nvPr/>
          </p:nvSpPr>
          <p:spPr>
            <a:xfrm>
              <a:off x="303251" y="478232"/>
              <a:ext cx="5750288" cy="77325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200">
                  <a:latin typeface="Helvetica Neue Light"/>
                  <a:ea typeface="Helvetica Neue Light"/>
                  <a:cs typeface="Helvetica Neue Light"/>
                  <a:sym typeface="Helvetica Neue Light"/>
                </a:defRPr>
              </a:pPr>
              <a:r>
                <a:t>Industry-leading alcohol management platform:</a:t>
              </a:r>
            </a:p>
            <a:p>
              <a:pP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Yield Management</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POS Integration</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PLU Management</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Real-time insights for location and brands</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Perpetual Inventory Management </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Pricing Tiers</a:t>
              </a: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p>
            <a:p>
              <a:pPr marL="300789" indent="-300789" defTabSz="825500">
                <a:lnSpc>
                  <a:spcPct val="80000"/>
                </a:lnSpc>
                <a:buSzPct val="100000"/>
                <a:buChar char="*"/>
                <a:defRPr sz="3200">
                  <a:latin typeface="Helvetica Neue Light"/>
                  <a:ea typeface="Helvetica Neue Light"/>
                  <a:cs typeface="Helvetica Neue Light"/>
                  <a:sym typeface="Helvetica Neue Light"/>
                </a:defRPr>
              </a:pPr>
              <a:r>
                <a:t>Mandate Reporting</a:t>
              </a:r>
            </a:p>
          </p:txBody>
        </p:sp>
      </p:grpSp>
      <p:pic>
        <p:nvPicPr>
          <p:cNvPr id="292" name="image001.png" descr="image001.png"/>
          <p:cNvPicPr>
            <a:picLocks noChangeAspect="1"/>
          </p:cNvPicPr>
          <p:nvPr/>
        </p:nvPicPr>
        <p:blipFill>
          <a:blip r:embed="rId3">
            <a:extLst/>
          </a:blip>
          <a:stretch>
            <a:fillRect/>
          </a:stretch>
        </p:blipFill>
        <p:spPr>
          <a:xfrm>
            <a:off x="17357836" y="3624948"/>
            <a:ext cx="6356790" cy="4175011"/>
          </a:xfrm>
          <a:prstGeom prst="rect">
            <a:avLst/>
          </a:prstGeom>
          <a:ln w="50800">
            <a:solidFill>
              <a:srgbClr val="DDDDDD"/>
            </a:solidFill>
            <a:miter lim="400000"/>
          </a:ln>
        </p:spPr>
      </p:pic>
      <p:pic>
        <p:nvPicPr>
          <p:cNvPr id="293" name="image002.png" descr="image002.png"/>
          <p:cNvPicPr>
            <a:picLocks noChangeAspect="1"/>
          </p:cNvPicPr>
          <p:nvPr/>
        </p:nvPicPr>
        <p:blipFill>
          <a:blip r:embed="rId4">
            <a:extLst/>
          </a:blip>
          <a:srcRect l="75" t="0" r="75" b="29409"/>
          <a:stretch>
            <a:fillRect/>
          </a:stretch>
        </p:blipFill>
        <p:spPr>
          <a:xfrm>
            <a:off x="17357835" y="8257047"/>
            <a:ext cx="6356790" cy="4155767"/>
          </a:xfrm>
          <a:prstGeom prst="rect">
            <a:avLst/>
          </a:prstGeom>
          <a:ln w="50800">
            <a:solidFill>
              <a:srgbClr val="DDDDDD"/>
            </a:solidFill>
            <a:miter lim="400000"/>
          </a:ln>
        </p:spPr>
      </p:pic>
      <p:pic>
        <p:nvPicPr>
          <p:cNvPr id="294" name="Screen Shot 2023-04-12 at 2.32.21 PM.png" descr="Screen Shot 2023-04-12 at 2.32.21 PM.png"/>
          <p:cNvPicPr>
            <a:picLocks noChangeAspect="1"/>
          </p:cNvPicPr>
          <p:nvPr/>
        </p:nvPicPr>
        <p:blipFill>
          <a:blip r:embed="rId5">
            <a:extLst/>
          </a:blip>
          <a:stretch>
            <a:fillRect/>
          </a:stretch>
        </p:blipFill>
        <p:spPr>
          <a:xfrm>
            <a:off x="8452938" y="3823885"/>
            <a:ext cx="8596545" cy="849128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97"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98"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SmartMenus: Real-Time Digital Menus</a:t>
            </a:r>
          </a:p>
        </p:txBody>
      </p:sp>
      <p:sp>
        <p:nvSpPr>
          <p:cNvPr id="299"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300"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303" name="Google Shape;84;g10efe7fe628_1_353"/>
          <p:cNvGrpSpPr/>
          <p:nvPr/>
        </p:nvGrpSpPr>
        <p:grpSpPr>
          <a:xfrm>
            <a:off x="1501340" y="3674416"/>
            <a:ext cx="6356791" cy="8689046"/>
            <a:chOff x="0" y="0"/>
            <a:chExt cx="6356789" cy="8689045"/>
          </a:xfrm>
        </p:grpSpPr>
        <p:sp>
          <p:nvSpPr>
            <p:cNvPr id="301" name="Rounded Rectangle"/>
            <p:cNvSpPr/>
            <p:nvPr/>
          </p:nvSpPr>
          <p:spPr>
            <a:xfrm>
              <a:off x="0" y="0"/>
              <a:ext cx="6356791"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302" name="ONE SOURCE to populate and feature all current food &amp; beverage items:…"/>
            <p:cNvSpPr txBox="1"/>
            <p:nvPr/>
          </p:nvSpPr>
          <p:spPr>
            <a:xfrm>
              <a:off x="303251" y="156732"/>
              <a:ext cx="5750288" cy="83755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100">
                  <a:latin typeface="Helvetica Neue Light"/>
                  <a:ea typeface="Helvetica Neue Light"/>
                  <a:cs typeface="Helvetica Neue Light"/>
                  <a:sym typeface="Helvetica Neue Light"/>
                </a:defRPr>
              </a:pPr>
              <a:r>
                <a:t>ONE SOURCE to populate and feature all current food &amp; beverage items: </a:t>
              </a:r>
            </a:p>
            <a:p>
              <a:pPr defTabSz="825500">
                <a:defRPr sz="3100">
                  <a:latin typeface="Helvetica Neue Light"/>
                  <a:ea typeface="Helvetica Neue Light"/>
                  <a:cs typeface="Helvetica Neue Light"/>
                  <a:sym typeface="Helvetica Neue Light"/>
                </a:defRPr>
              </a:pPr>
            </a:p>
            <a:p>
              <a:pPr marL="300789" indent="-300789" defTabSz="825500">
                <a:buSzPct val="100000"/>
                <a:buChar char="*"/>
                <a:defRPr sz="3100">
                  <a:latin typeface="Helvetica Neue Light"/>
                  <a:ea typeface="Helvetica Neue Light"/>
                  <a:cs typeface="Helvetica Neue Light"/>
                  <a:sym typeface="Helvetica Neue Light"/>
                </a:defRPr>
              </a:pPr>
              <a:r>
                <a:t>Contactless menus accessed via QR code </a:t>
              </a:r>
            </a:p>
            <a:p>
              <a:pPr marL="300789" indent="-300789" defTabSz="825500">
                <a:buSzPct val="100000"/>
                <a:buChar char="*"/>
                <a:defRPr sz="3100">
                  <a:latin typeface="Helvetica Neue Light"/>
                  <a:ea typeface="Helvetica Neue Light"/>
                  <a:cs typeface="Helvetica Neue Light"/>
                  <a:sym typeface="Helvetica Neue Light"/>
                </a:defRPr>
              </a:pPr>
            </a:p>
            <a:p>
              <a:pPr marL="300789" indent="-300789" defTabSz="825500">
                <a:buSzPct val="100000"/>
                <a:buChar char="*"/>
                <a:defRPr sz="3100">
                  <a:latin typeface="Helvetica Neue Light"/>
                  <a:ea typeface="Helvetica Neue Light"/>
                  <a:cs typeface="Helvetica Neue Light"/>
                  <a:sym typeface="Helvetica Neue Light"/>
                </a:defRPr>
              </a:pPr>
              <a:r>
                <a:t>Updates in real-time</a:t>
              </a:r>
            </a:p>
            <a:p>
              <a:pPr marL="300789" indent="-300789" defTabSz="825500">
                <a:buSzPct val="100000"/>
                <a:buChar char="*"/>
                <a:defRPr sz="3100">
                  <a:latin typeface="Helvetica Neue Light"/>
                  <a:ea typeface="Helvetica Neue Light"/>
                  <a:cs typeface="Helvetica Neue Light"/>
                  <a:sym typeface="Helvetica Neue Light"/>
                </a:defRPr>
              </a:pPr>
            </a:p>
            <a:p>
              <a:pPr marL="300789" indent="-300789" defTabSz="825500">
                <a:buSzPct val="100000"/>
                <a:buChar char="*"/>
                <a:defRPr sz="3100">
                  <a:latin typeface="Helvetica Neue Light"/>
                  <a:ea typeface="Helvetica Neue Light"/>
                  <a:cs typeface="Helvetica Neue Light"/>
                  <a:sym typeface="Helvetica Neue Light"/>
                </a:defRPr>
              </a:pPr>
              <a:r>
                <a:t>Lower cost than printed menus</a:t>
              </a:r>
            </a:p>
            <a:p>
              <a:pPr marL="300789" indent="-300789" defTabSz="825500">
                <a:buSzPct val="100000"/>
                <a:buChar char="*"/>
                <a:defRPr sz="3100">
                  <a:latin typeface="Helvetica Neue Light"/>
                  <a:ea typeface="Helvetica Neue Light"/>
                  <a:cs typeface="Helvetica Neue Light"/>
                  <a:sym typeface="Helvetica Neue Light"/>
                </a:defRPr>
              </a:pPr>
            </a:p>
            <a:p>
              <a:pPr marL="300789" indent="-300789" defTabSz="825500">
                <a:buSzPct val="100000"/>
                <a:buChar char="*"/>
                <a:defRPr sz="3100">
                  <a:latin typeface="Helvetica Neue Light"/>
                  <a:ea typeface="Helvetica Neue Light"/>
                  <a:cs typeface="Helvetica Neue Light"/>
                  <a:sym typeface="Helvetica Neue Light"/>
                </a:defRPr>
              </a:pPr>
              <a:r>
                <a:t>Dynamic content, including video, for impactful promotions</a:t>
              </a:r>
            </a:p>
            <a:p>
              <a:pPr marL="300789" indent="-300789" defTabSz="825500">
                <a:buSzPct val="100000"/>
                <a:buChar char="*"/>
                <a:defRPr sz="3100">
                  <a:latin typeface="Helvetica Neue Light"/>
                  <a:ea typeface="Helvetica Neue Light"/>
                  <a:cs typeface="Helvetica Neue Light"/>
                  <a:sym typeface="Helvetica Neue Light"/>
                </a:defRPr>
              </a:pPr>
            </a:p>
            <a:p>
              <a:pPr marL="300789" indent="-300789" defTabSz="825500">
                <a:buSzPct val="100000"/>
                <a:buChar char="*"/>
                <a:defRPr sz="3100">
                  <a:latin typeface="Helvetica Neue Light"/>
                  <a:ea typeface="Helvetica Neue Light"/>
                  <a:cs typeface="Helvetica Neue Light"/>
                  <a:sym typeface="Helvetica Neue Light"/>
                </a:defRPr>
              </a:pPr>
              <a:r>
                <a:t>Flexibility for item changes, prices and LTOs</a:t>
              </a:r>
            </a:p>
          </p:txBody>
        </p:sp>
      </p:grpSp>
      <p:grpSp>
        <p:nvGrpSpPr>
          <p:cNvPr id="306" name="Group"/>
          <p:cNvGrpSpPr/>
          <p:nvPr/>
        </p:nvGrpSpPr>
        <p:grpSpPr>
          <a:xfrm>
            <a:off x="9031364" y="3353956"/>
            <a:ext cx="4571283" cy="9329968"/>
            <a:chOff x="0" y="0"/>
            <a:chExt cx="4571281" cy="9329966"/>
          </a:xfrm>
        </p:grpSpPr>
        <p:pic>
          <p:nvPicPr>
            <p:cNvPr id="304" name="Picture 1" descr="Picture 1"/>
            <p:cNvPicPr>
              <a:picLocks noChangeAspect="1"/>
            </p:cNvPicPr>
            <p:nvPr/>
          </p:nvPicPr>
          <p:blipFill>
            <a:blip r:embed="rId3">
              <a:extLst/>
            </a:blip>
            <a:srcRect l="26744" t="6650" r="30886" b="7865"/>
            <a:stretch>
              <a:fillRect/>
            </a:stretch>
          </p:blipFill>
          <p:spPr>
            <a:xfrm>
              <a:off x="0" y="0"/>
              <a:ext cx="4571282" cy="9329967"/>
            </a:xfrm>
            <a:prstGeom prst="rect">
              <a:avLst/>
            </a:prstGeom>
            <a:ln w="12700" cap="flat">
              <a:noFill/>
              <a:miter lim="400000"/>
            </a:ln>
            <a:effectLst/>
          </p:spPr>
        </p:pic>
        <p:pic>
          <p:nvPicPr>
            <p:cNvPr id="305" name="Attachment0.jpeg" descr="Attachment0.jpeg"/>
            <p:cNvPicPr>
              <a:picLocks noChangeAspect="1"/>
            </p:cNvPicPr>
            <p:nvPr/>
          </p:nvPicPr>
          <p:blipFill>
            <a:blip r:embed="rId4">
              <a:extLst/>
            </a:blip>
            <a:srcRect l="0" t="12" r="0" b="12"/>
            <a:stretch>
              <a:fillRect/>
            </a:stretch>
          </p:blipFill>
          <p:spPr>
            <a:xfrm>
              <a:off x="529486" y="1284980"/>
              <a:ext cx="3731656" cy="6635669"/>
            </a:xfrm>
            <a:prstGeom prst="rect">
              <a:avLst/>
            </a:prstGeom>
            <a:ln w="12700" cap="flat">
              <a:noFill/>
              <a:miter lim="400000"/>
            </a:ln>
            <a:effectLst/>
          </p:spPr>
        </p:pic>
      </p:grpSp>
      <p:grpSp>
        <p:nvGrpSpPr>
          <p:cNvPr id="309" name="Group"/>
          <p:cNvGrpSpPr/>
          <p:nvPr/>
        </p:nvGrpSpPr>
        <p:grpSpPr>
          <a:xfrm>
            <a:off x="18808599" y="3329815"/>
            <a:ext cx="4851074" cy="9378249"/>
            <a:chOff x="0" y="0"/>
            <a:chExt cx="4851072" cy="9378248"/>
          </a:xfrm>
        </p:grpSpPr>
        <p:pic>
          <p:nvPicPr>
            <p:cNvPr id="307" name="Picture 1" descr="Picture 1"/>
            <p:cNvPicPr>
              <a:picLocks noChangeAspect="1"/>
            </p:cNvPicPr>
            <p:nvPr/>
          </p:nvPicPr>
          <p:blipFill>
            <a:blip r:embed="rId3">
              <a:extLst/>
            </a:blip>
            <a:srcRect l="26744" t="5880" r="30271" b="7867"/>
            <a:stretch>
              <a:fillRect/>
            </a:stretch>
          </p:blipFill>
          <p:spPr>
            <a:xfrm>
              <a:off x="0" y="0"/>
              <a:ext cx="4851073" cy="9378249"/>
            </a:xfrm>
            <a:prstGeom prst="rect">
              <a:avLst/>
            </a:prstGeom>
            <a:ln w="12700" cap="flat">
              <a:noFill/>
              <a:miter lim="400000"/>
            </a:ln>
            <a:effectLst/>
          </p:spPr>
        </p:pic>
        <p:pic>
          <p:nvPicPr>
            <p:cNvPr id="308" name="IMG_8182.PNG" descr="IMG_8182.PNG"/>
            <p:cNvPicPr>
              <a:picLocks noChangeAspect="1"/>
            </p:cNvPicPr>
            <p:nvPr/>
          </p:nvPicPr>
          <p:blipFill>
            <a:blip r:embed="rId5">
              <a:extLst/>
            </a:blip>
            <a:stretch>
              <a:fillRect/>
            </a:stretch>
          </p:blipFill>
          <p:spPr>
            <a:xfrm>
              <a:off x="501016" y="1182398"/>
              <a:ext cx="3942874" cy="7013058"/>
            </a:xfrm>
            <a:prstGeom prst="rect">
              <a:avLst/>
            </a:prstGeom>
            <a:ln w="12700" cap="flat">
              <a:noFill/>
              <a:miter lim="400000"/>
            </a:ln>
            <a:effectLst/>
          </p:spPr>
        </p:pic>
      </p:grpSp>
      <p:grpSp>
        <p:nvGrpSpPr>
          <p:cNvPr id="312" name="Group"/>
          <p:cNvGrpSpPr/>
          <p:nvPr/>
        </p:nvGrpSpPr>
        <p:grpSpPr>
          <a:xfrm>
            <a:off x="13780086" y="3329815"/>
            <a:ext cx="4851074" cy="9378249"/>
            <a:chOff x="0" y="0"/>
            <a:chExt cx="4851072" cy="9378248"/>
          </a:xfrm>
        </p:grpSpPr>
        <p:pic>
          <p:nvPicPr>
            <p:cNvPr id="310" name="Picture 1" descr="Picture 1"/>
            <p:cNvPicPr>
              <a:picLocks noChangeAspect="1"/>
            </p:cNvPicPr>
            <p:nvPr/>
          </p:nvPicPr>
          <p:blipFill>
            <a:blip r:embed="rId3">
              <a:extLst/>
            </a:blip>
            <a:srcRect l="26744" t="5880" r="30271" b="7867"/>
            <a:stretch>
              <a:fillRect/>
            </a:stretch>
          </p:blipFill>
          <p:spPr>
            <a:xfrm>
              <a:off x="0" y="0"/>
              <a:ext cx="4851073" cy="9378249"/>
            </a:xfrm>
            <a:prstGeom prst="rect">
              <a:avLst/>
            </a:prstGeom>
            <a:ln w="12700" cap="flat">
              <a:noFill/>
              <a:miter lim="400000"/>
            </a:ln>
            <a:effectLst/>
          </p:spPr>
        </p:pic>
        <p:pic>
          <p:nvPicPr>
            <p:cNvPr id="311" name="IMG_8184.PNG" descr="IMG_8184.PNG"/>
            <p:cNvPicPr>
              <a:picLocks noChangeAspect="1"/>
            </p:cNvPicPr>
            <p:nvPr/>
          </p:nvPicPr>
          <p:blipFill>
            <a:blip r:embed="rId6">
              <a:extLst/>
            </a:blip>
            <a:srcRect l="0" t="0" r="2552" b="0"/>
            <a:stretch>
              <a:fillRect/>
            </a:stretch>
          </p:blipFill>
          <p:spPr>
            <a:xfrm>
              <a:off x="519080" y="1121356"/>
              <a:ext cx="3918915" cy="715300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Adult Bar Beer (BW).jpg" descr="Adult Bar Beer (BW).jpg"/>
          <p:cNvPicPr>
            <a:picLocks noChangeAspect="1"/>
          </p:cNvPicPr>
          <p:nvPr/>
        </p:nvPicPr>
        <p:blipFill>
          <a:blip r:embed="rId2">
            <a:extLst/>
          </a:blip>
          <a:srcRect l="0" t="21670" r="0" b="0"/>
          <a:stretch>
            <a:fillRect/>
          </a:stretch>
        </p:blipFill>
        <p:spPr>
          <a:xfrm>
            <a:off x="-49859" y="-4577"/>
            <a:ext cx="24498877" cy="12794462"/>
          </a:xfrm>
          <a:prstGeom prst="rect">
            <a:avLst/>
          </a:prstGeom>
          <a:ln w="12700">
            <a:miter lim="400000"/>
          </a:ln>
        </p:spPr>
      </p:pic>
      <p:sp>
        <p:nvSpPr>
          <p:cNvPr id="315" name="Rectangle"/>
          <p:cNvSpPr/>
          <p:nvPr/>
        </p:nvSpPr>
        <p:spPr>
          <a:xfrm>
            <a:off x="-79093" y="1983"/>
            <a:ext cx="24542186" cy="12432897"/>
          </a:xfrm>
          <a:prstGeom prst="rect">
            <a:avLst/>
          </a:prstGeom>
          <a:solidFill>
            <a:srgbClr val="000000">
              <a:alpha val="33795"/>
            </a:srgbClr>
          </a:solidFill>
          <a:ln w="12700">
            <a:miter lim="400000"/>
          </a:ln>
        </p:spPr>
        <p:txBody>
          <a:bodyPr lIns="91438" tIns="91438" rIns="91438" bIns="91438"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316" name="Rectangle"/>
          <p:cNvSpPr/>
          <p:nvPr/>
        </p:nvSpPr>
        <p:spPr>
          <a:xfrm>
            <a:off x="-111563" y="12217526"/>
            <a:ext cx="24607126" cy="1514962"/>
          </a:xfrm>
          <a:prstGeom prst="rect">
            <a:avLst/>
          </a:prstGeom>
          <a:blipFill>
            <a:blip r:embed="rId3"/>
          </a:blipFill>
          <a:ln w="12700">
            <a:miter lim="400000"/>
          </a:ln>
        </p:spPr>
        <p:txBody>
          <a:bodyPr lIns="91438" tIns="91438" rIns="91438" bIns="91438" anchor="ctr"/>
          <a:lstStyle/>
          <a:p>
            <a:pPr algn="ctr" defTabSz="825500">
              <a:defRPr sz="5000">
                <a:solidFill>
                  <a:srgbClr val="1998A2"/>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17" name="BeerBoard Capabilities"/>
          <p:cNvSpPr txBox="1"/>
          <p:nvPr/>
        </p:nvSpPr>
        <p:spPr>
          <a:xfrm>
            <a:off x="616929" y="5535588"/>
            <a:ext cx="23150140" cy="1365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85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lvl1pPr>
          </a:lstStyle>
          <a:p>
            <a:pPr/>
            <a:r>
              <a:t>Embrace Technology to Improve Efficiencies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Google Shape;103;p14"/>
          <p:cNvSpPr txBox="1"/>
          <p:nvPr/>
        </p:nvSpPr>
        <p:spPr>
          <a:xfrm>
            <a:off x="1635622" y="4293323"/>
            <a:ext cx="8739513" cy="6114611"/>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a:defRPr sz="3200">
                <a:latin typeface="Helvetica Neue Light"/>
                <a:ea typeface="Helvetica Neue Light"/>
                <a:cs typeface="Helvetica Neue Light"/>
                <a:sym typeface="Helvetica Neue Light"/>
              </a:defRPr>
            </a:pPr>
            <a:r>
              <a:t>As an industry technology leader, BeerBoard’s vision is to cement itself as the single point of connectivity between retailers and suppliers.  </a:t>
            </a:r>
          </a:p>
          <a:p>
            <a:pPr>
              <a:defRPr sz="3200">
                <a:latin typeface="Helvetica Neue Light"/>
                <a:ea typeface="Helvetica Neue Light"/>
                <a:cs typeface="Helvetica Neue Light"/>
                <a:sym typeface="Helvetica Neue Light"/>
              </a:defRPr>
            </a:pPr>
          </a:p>
          <a:p>
            <a:pPr>
              <a:defRPr sz="3200">
                <a:latin typeface="Helvetica Neue Light"/>
                <a:ea typeface="Helvetica Neue Light"/>
                <a:cs typeface="Helvetica Neue Light"/>
                <a:sym typeface="Helvetica Neue Light"/>
              </a:defRPr>
            </a:pPr>
            <a:r>
              <a:t>Our retail partners can leverage BeerBoard’s industry positioning and agnostic platform to untap key operational gains. </a:t>
            </a:r>
          </a:p>
          <a:p>
            <a:pPr>
              <a:defRPr sz="3200">
                <a:latin typeface="Helvetica Neue Light"/>
                <a:ea typeface="Helvetica Neue Light"/>
                <a:cs typeface="Helvetica Neue Light"/>
                <a:sym typeface="Helvetica Neue Light"/>
              </a:defRPr>
            </a:pPr>
          </a:p>
          <a:p>
            <a:pPr>
              <a:defRPr sz="3200">
                <a:latin typeface="Helvetica Neue Light"/>
                <a:ea typeface="Helvetica Neue Light"/>
                <a:cs typeface="Helvetica Neue Light"/>
                <a:sym typeface="Helvetica Neue Light"/>
              </a:defRPr>
            </a:pPr>
            <a:r>
              <a:t>This ultimately allows our clients to increase operating margins through actionable insights and more efficient labor to manage alcohol inventory.</a:t>
            </a:r>
          </a:p>
        </p:txBody>
      </p:sp>
      <p:sp>
        <p:nvSpPr>
          <p:cNvPr id="320"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321"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322"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Single Source of Connectivity for the Industry</a:t>
            </a:r>
          </a:p>
        </p:txBody>
      </p:sp>
      <p:sp>
        <p:nvSpPr>
          <p:cNvPr id="323"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324"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337" name="Group 25"/>
          <p:cNvGrpSpPr/>
          <p:nvPr/>
        </p:nvGrpSpPr>
        <p:grpSpPr>
          <a:xfrm>
            <a:off x="13046938" y="3720664"/>
            <a:ext cx="9698686" cy="8577501"/>
            <a:chOff x="0" y="0"/>
            <a:chExt cx="9698684" cy="8577500"/>
          </a:xfrm>
        </p:grpSpPr>
        <p:pic>
          <p:nvPicPr>
            <p:cNvPr id="325" name="Picture 14" descr="Picture 14"/>
            <p:cNvPicPr>
              <a:picLocks noChangeAspect="1"/>
            </p:cNvPicPr>
            <p:nvPr/>
          </p:nvPicPr>
          <p:blipFill>
            <a:blip r:embed="rId3">
              <a:extLst/>
            </a:blip>
            <a:stretch>
              <a:fillRect/>
            </a:stretch>
          </p:blipFill>
          <p:spPr>
            <a:xfrm>
              <a:off x="3497661" y="3503687"/>
              <a:ext cx="2300647" cy="994579"/>
            </a:xfrm>
            <a:prstGeom prst="rect">
              <a:avLst/>
            </a:prstGeom>
            <a:ln w="12700" cap="flat">
              <a:noFill/>
              <a:miter lim="400000"/>
            </a:ln>
            <a:effectLst/>
          </p:spPr>
        </p:pic>
        <p:grpSp>
          <p:nvGrpSpPr>
            <p:cNvPr id="336" name="Group"/>
            <p:cNvGrpSpPr/>
            <p:nvPr/>
          </p:nvGrpSpPr>
          <p:grpSpPr>
            <a:xfrm>
              <a:off x="0" y="-1"/>
              <a:ext cx="9698685" cy="8577501"/>
              <a:chOff x="0" y="0"/>
              <a:chExt cx="9698685" cy="8577500"/>
            </a:xfrm>
          </p:grpSpPr>
          <p:sp>
            <p:nvSpPr>
              <p:cNvPr id="326" name="Shape"/>
              <p:cNvSpPr/>
              <p:nvPr/>
            </p:nvSpPr>
            <p:spPr>
              <a:xfrm>
                <a:off x="3597467" y="2151297"/>
                <a:ext cx="5787004" cy="4044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3" y="21211"/>
                    </a:moveTo>
                    <a:lnTo>
                      <a:pt x="17093" y="21381"/>
                    </a:lnTo>
                    <a:lnTo>
                      <a:pt x="16663" y="21478"/>
                    </a:lnTo>
                    <a:lnTo>
                      <a:pt x="16233" y="21551"/>
                    </a:lnTo>
                    <a:lnTo>
                      <a:pt x="15803" y="21600"/>
                    </a:lnTo>
                    <a:lnTo>
                      <a:pt x="15372" y="21576"/>
                    </a:lnTo>
                    <a:lnTo>
                      <a:pt x="14961" y="21527"/>
                    </a:lnTo>
                    <a:lnTo>
                      <a:pt x="14550" y="21430"/>
                    </a:lnTo>
                    <a:lnTo>
                      <a:pt x="14138" y="21308"/>
                    </a:lnTo>
                    <a:lnTo>
                      <a:pt x="13727" y="21138"/>
                    </a:lnTo>
                    <a:lnTo>
                      <a:pt x="13353" y="20943"/>
                    </a:lnTo>
                    <a:lnTo>
                      <a:pt x="12979" y="20700"/>
                    </a:lnTo>
                    <a:lnTo>
                      <a:pt x="12605" y="20432"/>
                    </a:lnTo>
                    <a:lnTo>
                      <a:pt x="12268" y="20141"/>
                    </a:lnTo>
                    <a:lnTo>
                      <a:pt x="11931" y="19800"/>
                    </a:lnTo>
                    <a:lnTo>
                      <a:pt x="11614" y="19435"/>
                    </a:lnTo>
                    <a:lnTo>
                      <a:pt x="11314" y="19046"/>
                    </a:lnTo>
                    <a:lnTo>
                      <a:pt x="11557" y="18559"/>
                    </a:lnTo>
                    <a:lnTo>
                      <a:pt x="11969" y="17538"/>
                    </a:lnTo>
                    <a:lnTo>
                      <a:pt x="12137" y="16978"/>
                    </a:lnTo>
                    <a:lnTo>
                      <a:pt x="12287" y="16443"/>
                    </a:lnTo>
                    <a:lnTo>
                      <a:pt x="12418" y="15884"/>
                    </a:lnTo>
                    <a:lnTo>
                      <a:pt x="12511" y="15324"/>
                    </a:lnTo>
                    <a:lnTo>
                      <a:pt x="12605" y="14741"/>
                    </a:lnTo>
                    <a:lnTo>
                      <a:pt x="12661" y="14157"/>
                    </a:lnTo>
                    <a:lnTo>
                      <a:pt x="12679" y="13573"/>
                    </a:lnTo>
                    <a:lnTo>
                      <a:pt x="12679" y="12965"/>
                    </a:lnTo>
                    <a:lnTo>
                      <a:pt x="12661" y="12357"/>
                    </a:lnTo>
                    <a:lnTo>
                      <a:pt x="12605" y="11773"/>
                    </a:lnTo>
                    <a:lnTo>
                      <a:pt x="12530" y="11165"/>
                    </a:lnTo>
                    <a:lnTo>
                      <a:pt x="12418" y="10557"/>
                    </a:lnTo>
                    <a:lnTo>
                      <a:pt x="12287" y="9973"/>
                    </a:lnTo>
                    <a:lnTo>
                      <a:pt x="12156" y="9462"/>
                    </a:lnTo>
                    <a:lnTo>
                      <a:pt x="11819" y="8489"/>
                    </a:lnTo>
                    <a:lnTo>
                      <a:pt x="11632" y="8027"/>
                    </a:lnTo>
                    <a:lnTo>
                      <a:pt x="11426" y="7589"/>
                    </a:lnTo>
                    <a:lnTo>
                      <a:pt x="11202" y="7151"/>
                    </a:lnTo>
                    <a:lnTo>
                      <a:pt x="10978" y="6738"/>
                    </a:lnTo>
                    <a:lnTo>
                      <a:pt x="10454" y="5959"/>
                    </a:lnTo>
                    <a:lnTo>
                      <a:pt x="9893" y="5278"/>
                    </a:lnTo>
                    <a:lnTo>
                      <a:pt x="9594" y="4962"/>
                    </a:lnTo>
                    <a:lnTo>
                      <a:pt x="9276" y="4646"/>
                    </a:lnTo>
                    <a:lnTo>
                      <a:pt x="8958" y="4378"/>
                    </a:lnTo>
                    <a:lnTo>
                      <a:pt x="8621" y="4111"/>
                    </a:lnTo>
                    <a:lnTo>
                      <a:pt x="8285" y="3868"/>
                    </a:lnTo>
                    <a:lnTo>
                      <a:pt x="7948" y="3649"/>
                    </a:lnTo>
                    <a:lnTo>
                      <a:pt x="7593" y="3454"/>
                    </a:lnTo>
                    <a:lnTo>
                      <a:pt x="7219" y="3284"/>
                    </a:lnTo>
                    <a:lnTo>
                      <a:pt x="6845" y="3138"/>
                    </a:lnTo>
                    <a:lnTo>
                      <a:pt x="6097" y="2895"/>
                    </a:lnTo>
                    <a:lnTo>
                      <a:pt x="5704" y="2822"/>
                    </a:lnTo>
                    <a:lnTo>
                      <a:pt x="5330" y="2773"/>
                    </a:lnTo>
                    <a:lnTo>
                      <a:pt x="4937" y="2724"/>
                    </a:lnTo>
                    <a:lnTo>
                      <a:pt x="4526" y="2724"/>
                    </a:lnTo>
                    <a:lnTo>
                      <a:pt x="4133" y="2749"/>
                    </a:lnTo>
                    <a:lnTo>
                      <a:pt x="3740" y="2797"/>
                    </a:lnTo>
                    <a:lnTo>
                      <a:pt x="3348" y="2870"/>
                    </a:lnTo>
                    <a:lnTo>
                      <a:pt x="2936" y="2968"/>
                    </a:lnTo>
                    <a:lnTo>
                      <a:pt x="2543" y="3089"/>
                    </a:lnTo>
                    <a:lnTo>
                      <a:pt x="2151" y="3235"/>
                    </a:lnTo>
                    <a:lnTo>
                      <a:pt x="1851" y="3381"/>
                    </a:lnTo>
                    <a:lnTo>
                      <a:pt x="1290" y="3673"/>
                    </a:lnTo>
                    <a:lnTo>
                      <a:pt x="1010" y="3843"/>
                    </a:lnTo>
                    <a:lnTo>
                      <a:pt x="486" y="4208"/>
                    </a:lnTo>
                    <a:lnTo>
                      <a:pt x="0" y="4646"/>
                    </a:lnTo>
                    <a:lnTo>
                      <a:pt x="187" y="4281"/>
                    </a:lnTo>
                    <a:lnTo>
                      <a:pt x="374" y="3941"/>
                    </a:lnTo>
                    <a:lnTo>
                      <a:pt x="598" y="3624"/>
                    </a:lnTo>
                    <a:lnTo>
                      <a:pt x="804" y="3308"/>
                    </a:lnTo>
                    <a:lnTo>
                      <a:pt x="1272" y="2700"/>
                    </a:lnTo>
                    <a:lnTo>
                      <a:pt x="2057" y="1897"/>
                    </a:lnTo>
                    <a:lnTo>
                      <a:pt x="2338" y="1654"/>
                    </a:lnTo>
                    <a:lnTo>
                      <a:pt x="2618" y="1435"/>
                    </a:lnTo>
                    <a:lnTo>
                      <a:pt x="2917" y="1216"/>
                    </a:lnTo>
                    <a:lnTo>
                      <a:pt x="3217" y="1022"/>
                    </a:lnTo>
                    <a:lnTo>
                      <a:pt x="3535" y="827"/>
                    </a:lnTo>
                    <a:lnTo>
                      <a:pt x="3852" y="681"/>
                    </a:lnTo>
                    <a:lnTo>
                      <a:pt x="4189" y="511"/>
                    </a:lnTo>
                    <a:lnTo>
                      <a:pt x="4563" y="365"/>
                    </a:lnTo>
                    <a:lnTo>
                      <a:pt x="4956" y="243"/>
                    </a:lnTo>
                    <a:lnTo>
                      <a:pt x="5330" y="146"/>
                    </a:lnTo>
                    <a:lnTo>
                      <a:pt x="5723" y="73"/>
                    </a:lnTo>
                    <a:lnTo>
                      <a:pt x="6097" y="24"/>
                    </a:lnTo>
                    <a:lnTo>
                      <a:pt x="6471" y="0"/>
                    </a:lnTo>
                    <a:lnTo>
                      <a:pt x="6863" y="0"/>
                    </a:lnTo>
                    <a:lnTo>
                      <a:pt x="7237" y="24"/>
                    </a:lnTo>
                    <a:lnTo>
                      <a:pt x="7611" y="73"/>
                    </a:lnTo>
                    <a:lnTo>
                      <a:pt x="7967" y="146"/>
                    </a:lnTo>
                    <a:lnTo>
                      <a:pt x="8341" y="243"/>
                    </a:lnTo>
                    <a:lnTo>
                      <a:pt x="8696" y="341"/>
                    </a:lnTo>
                    <a:lnTo>
                      <a:pt x="9407" y="632"/>
                    </a:lnTo>
                    <a:lnTo>
                      <a:pt x="9762" y="803"/>
                    </a:lnTo>
                    <a:lnTo>
                      <a:pt x="10099" y="997"/>
                    </a:lnTo>
                    <a:lnTo>
                      <a:pt x="10417" y="1216"/>
                    </a:lnTo>
                    <a:lnTo>
                      <a:pt x="10753" y="1435"/>
                    </a:lnTo>
                    <a:lnTo>
                      <a:pt x="11052" y="1703"/>
                    </a:lnTo>
                    <a:lnTo>
                      <a:pt x="11370" y="1970"/>
                    </a:lnTo>
                    <a:lnTo>
                      <a:pt x="11670" y="2262"/>
                    </a:lnTo>
                    <a:lnTo>
                      <a:pt x="11950" y="2554"/>
                    </a:lnTo>
                    <a:lnTo>
                      <a:pt x="12231" y="2895"/>
                    </a:lnTo>
                    <a:lnTo>
                      <a:pt x="12492" y="3235"/>
                    </a:lnTo>
                    <a:lnTo>
                      <a:pt x="12979" y="3965"/>
                    </a:lnTo>
                    <a:lnTo>
                      <a:pt x="13203" y="4354"/>
                    </a:lnTo>
                    <a:lnTo>
                      <a:pt x="13428" y="4768"/>
                    </a:lnTo>
                    <a:lnTo>
                      <a:pt x="13633" y="5181"/>
                    </a:lnTo>
                    <a:lnTo>
                      <a:pt x="13802" y="5619"/>
                    </a:lnTo>
                    <a:lnTo>
                      <a:pt x="13989" y="6081"/>
                    </a:lnTo>
                    <a:lnTo>
                      <a:pt x="14138" y="6543"/>
                    </a:lnTo>
                    <a:lnTo>
                      <a:pt x="14419" y="6446"/>
                    </a:lnTo>
                    <a:lnTo>
                      <a:pt x="14699" y="6373"/>
                    </a:lnTo>
                    <a:lnTo>
                      <a:pt x="14998" y="6324"/>
                    </a:lnTo>
                    <a:lnTo>
                      <a:pt x="15279" y="6276"/>
                    </a:lnTo>
                    <a:lnTo>
                      <a:pt x="15559" y="6251"/>
                    </a:lnTo>
                    <a:lnTo>
                      <a:pt x="15840" y="6251"/>
                    </a:lnTo>
                    <a:lnTo>
                      <a:pt x="16121" y="6276"/>
                    </a:lnTo>
                    <a:lnTo>
                      <a:pt x="16401" y="6324"/>
                    </a:lnTo>
                    <a:lnTo>
                      <a:pt x="16663" y="6373"/>
                    </a:lnTo>
                    <a:lnTo>
                      <a:pt x="16943" y="6422"/>
                    </a:lnTo>
                    <a:lnTo>
                      <a:pt x="17205" y="6519"/>
                    </a:lnTo>
                    <a:lnTo>
                      <a:pt x="17486" y="6616"/>
                    </a:lnTo>
                    <a:lnTo>
                      <a:pt x="17748" y="6738"/>
                    </a:lnTo>
                    <a:lnTo>
                      <a:pt x="17991" y="6859"/>
                    </a:lnTo>
                    <a:lnTo>
                      <a:pt x="18252" y="7005"/>
                    </a:lnTo>
                    <a:lnTo>
                      <a:pt x="18739" y="7346"/>
                    </a:lnTo>
                    <a:lnTo>
                      <a:pt x="19188" y="7735"/>
                    </a:lnTo>
                    <a:lnTo>
                      <a:pt x="19412" y="7954"/>
                    </a:lnTo>
                    <a:lnTo>
                      <a:pt x="19823" y="8441"/>
                    </a:lnTo>
                    <a:lnTo>
                      <a:pt x="20029" y="8708"/>
                    </a:lnTo>
                    <a:lnTo>
                      <a:pt x="20197" y="8976"/>
                    </a:lnTo>
                    <a:lnTo>
                      <a:pt x="20384" y="9243"/>
                    </a:lnTo>
                    <a:lnTo>
                      <a:pt x="20553" y="9535"/>
                    </a:lnTo>
                    <a:lnTo>
                      <a:pt x="20852" y="10168"/>
                    </a:lnTo>
                    <a:lnTo>
                      <a:pt x="21114" y="10849"/>
                    </a:lnTo>
                    <a:lnTo>
                      <a:pt x="21226" y="11189"/>
                    </a:lnTo>
                    <a:lnTo>
                      <a:pt x="21319" y="11554"/>
                    </a:lnTo>
                    <a:lnTo>
                      <a:pt x="21394" y="11943"/>
                    </a:lnTo>
                    <a:lnTo>
                      <a:pt x="21469" y="12308"/>
                    </a:lnTo>
                    <a:lnTo>
                      <a:pt x="21525" y="12697"/>
                    </a:lnTo>
                    <a:lnTo>
                      <a:pt x="21563" y="13086"/>
                    </a:lnTo>
                    <a:lnTo>
                      <a:pt x="21600" y="13451"/>
                    </a:lnTo>
                    <a:lnTo>
                      <a:pt x="21600" y="14205"/>
                    </a:lnTo>
                    <a:lnTo>
                      <a:pt x="21581" y="14570"/>
                    </a:lnTo>
                    <a:lnTo>
                      <a:pt x="21544" y="14959"/>
                    </a:lnTo>
                    <a:lnTo>
                      <a:pt x="21506" y="15324"/>
                    </a:lnTo>
                    <a:lnTo>
                      <a:pt x="21450" y="15689"/>
                    </a:lnTo>
                    <a:lnTo>
                      <a:pt x="21376" y="16030"/>
                    </a:lnTo>
                    <a:lnTo>
                      <a:pt x="21282" y="16395"/>
                    </a:lnTo>
                    <a:lnTo>
                      <a:pt x="21189" y="16735"/>
                    </a:lnTo>
                    <a:lnTo>
                      <a:pt x="20964" y="17416"/>
                    </a:lnTo>
                    <a:lnTo>
                      <a:pt x="20833" y="17732"/>
                    </a:lnTo>
                    <a:lnTo>
                      <a:pt x="20684" y="18049"/>
                    </a:lnTo>
                    <a:lnTo>
                      <a:pt x="20515" y="18341"/>
                    </a:lnTo>
                    <a:lnTo>
                      <a:pt x="20347" y="18657"/>
                    </a:lnTo>
                    <a:lnTo>
                      <a:pt x="20179" y="18924"/>
                    </a:lnTo>
                    <a:lnTo>
                      <a:pt x="19973" y="19216"/>
                    </a:lnTo>
                    <a:lnTo>
                      <a:pt x="19786" y="19459"/>
                    </a:lnTo>
                    <a:lnTo>
                      <a:pt x="19562" y="19727"/>
                    </a:lnTo>
                    <a:lnTo>
                      <a:pt x="19356" y="19970"/>
                    </a:lnTo>
                    <a:lnTo>
                      <a:pt x="19113" y="20189"/>
                    </a:lnTo>
                    <a:lnTo>
                      <a:pt x="18626" y="20578"/>
                    </a:lnTo>
                    <a:lnTo>
                      <a:pt x="18365" y="20773"/>
                    </a:lnTo>
                    <a:lnTo>
                      <a:pt x="18103" y="20943"/>
                    </a:lnTo>
                    <a:lnTo>
                      <a:pt x="17822" y="21089"/>
                    </a:lnTo>
                    <a:lnTo>
                      <a:pt x="17523" y="21211"/>
                    </a:lnTo>
                    <a:close/>
                  </a:path>
                </a:pathLst>
              </a:custGeom>
              <a:gradFill flip="none" rotWithShape="1">
                <a:gsLst>
                  <a:gs pos="0">
                    <a:srgbClr val="39B7D8"/>
                  </a:gs>
                  <a:gs pos="100000">
                    <a:srgbClr val="A5E6FF"/>
                  </a:gs>
                </a:gsLst>
                <a:lin ang="16200000" scaled="0"/>
              </a:gradFill>
              <a:ln w="9525" cap="flat">
                <a:solidFill>
                  <a:srgbClr val="46AAC4"/>
                </a:solidFill>
                <a:prstDash val="solid"/>
                <a:round/>
              </a:ln>
              <a:effectLst>
                <a:outerShdw sx="100000" sy="100000" kx="0" ky="0" algn="b" rotWithShape="0" blurRad="38100" dist="23000" dir="5400000">
                  <a:srgbClr val="000000">
                    <a:alpha val="35000"/>
                  </a:srgbClr>
                </a:outerShdw>
              </a:effectLst>
            </p:spPr>
            <p:txBody>
              <a:bodyPr wrap="square" lIns="91438" tIns="91438" rIns="91438" bIns="91438" numCol="1" anchor="t">
                <a:noAutofit/>
              </a:bodyPr>
              <a:lstStyle/>
              <a:p>
                <a:pPr defTabSz="457200">
                  <a:defRPr sz="1800">
                    <a:latin typeface="Calibri"/>
                    <a:ea typeface="Calibri"/>
                    <a:cs typeface="Calibri"/>
                    <a:sym typeface="Calibri"/>
                  </a:defRPr>
                </a:pPr>
              </a:p>
            </p:txBody>
          </p:sp>
          <p:sp>
            <p:nvSpPr>
              <p:cNvPr id="327" name="Shape"/>
              <p:cNvSpPr/>
              <p:nvPr/>
            </p:nvSpPr>
            <p:spPr>
              <a:xfrm>
                <a:off x="2876177" y="0"/>
                <a:ext cx="5155694" cy="4535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75" y="13077"/>
                    </a:moveTo>
                    <a:lnTo>
                      <a:pt x="17675" y="13099"/>
                    </a:lnTo>
                    <a:lnTo>
                      <a:pt x="17339" y="12687"/>
                    </a:lnTo>
                    <a:lnTo>
                      <a:pt x="17003" y="12318"/>
                    </a:lnTo>
                    <a:lnTo>
                      <a:pt x="16646" y="11949"/>
                    </a:lnTo>
                    <a:lnTo>
                      <a:pt x="16268" y="11624"/>
                    </a:lnTo>
                    <a:lnTo>
                      <a:pt x="15869" y="11299"/>
                    </a:lnTo>
                    <a:lnTo>
                      <a:pt x="15450" y="10995"/>
                    </a:lnTo>
                    <a:lnTo>
                      <a:pt x="15030" y="10735"/>
                    </a:lnTo>
                    <a:lnTo>
                      <a:pt x="14106" y="10258"/>
                    </a:lnTo>
                    <a:lnTo>
                      <a:pt x="13644" y="10084"/>
                    </a:lnTo>
                    <a:lnTo>
                      <a:pt x="13141" y="9911"/>
                    </a:lnTo>
                    <a:lnTo>
                      <a:pt x="12658" y="9759"/>
                    </a:lnTo>
                    <a:lnTo>
                      <a:pt x="12133" y="9651"/>
                    </a:lnTo>
                    <a:lnTo>
                      <a:pt x="11629" y="9586"/>
                    </a:lnTo>
                    <a:lnTo>
                      <a:pt x="11083" y="9542"/>
                    </a:lnTo>
                    <a:lnTo>
                      <a:pt x="10559" y="9520"/>
                    </a:lnTo>
                    <a:lnTo>
                      <a:pt x="10097" y="9520"/>
                    </a:lnTo>
                    <a:lnTo>
                      <a:pt x="9635" y="9564"/>
                    </a:lnTo>
                    <a:lnTo>
                      <a:pt x="9173" y="9629"/>
                    </a:lnTo>
                    <a:lnTo>
                      <a:pt x="8292" y="9802"/>
                    </a:lnTo>
                    <a:lnTo>
                      <a:pt x="7872" y="9933"/>
                    </a:lnTo>
                    <a:lnTo>
                      <a:pt x="7452" y="10084"/>
                    </a:lnTo>
                    <a:lnTo>
                      <a:pt x="7032" y="10258"/>
                    </a:lnTo>
                    <a:lnTo>
                      <a:pt x="6633" y="10431"/>
                    </a:lnTo>
                    <a:lnTo>
                      <a:pt x="5878" y="10865"/>
                    </a:lnTo>
                    <a:lnTo>
                      <a:pt x="5500" y="11104"/>
                    </a:lnTo>
                    <a:lnTo>
                      <a:pt x="5143" y="11364"/>
                    </a:lnTo>
                    <a:lnTo>
                      <a:pt x="4807" y="11646"/>
                    </a:lnTo>
                    <a:lnTo>
                      <a:pt x="4471" y="11949"/>
                    </a:lnTo>
                    <a:lnTo>
                      <a:pt x="4156" y="12253"/>
                    </a:lnTo>
                    <a:lnTo>
                      <a:pt x="3862" y="12578"/>
                    </a:lnTo>
                    <a:lnTo>
                      <a:pt x="3590" y="12904"/>
                    </a:lnTo>
                    <a:lnTo>
                      <a:pt x="3317" y="13272"/>
                    </a:lnTo>
                    <a:lnTo>
                      <a:pt x="3065" y="13641"/>
                    </a:lnTo>
                    <a:lnTo>
                      <a:pt x="2834" y="14010"/>
                    </a:lnTo>
                    <a:lnTo>
                      <a:pt x="2603" y="14400"/>
                    </a:lnTo>
                    <a:lnTo>
                      <a:pt x="2225" y="15224"/>
                    </a:lnTo>
                    <a:lnTo>
                      <a:pt x="2057" y="15636"/>
                    </a:lnTo>
                    <a:lnTo>
                      <a:pt x="1931" y="16070"/>
                    </a:lnTo>
                    <a:lnTo>
                      <a:pt x="1805" y="16525"/>
                    </a:lnTo>
                    <a:lnTo>
                      <a:pt x="1700" y="16981"/>
                    </a:lnTo>
                    <a:lnTo>
                      <a:pt x="1616" y="17436"/>
                    </a:lnTo>
                    <a:lnTo>
                      <a:pt x="1553" y="17892"/>
                    </a:lnTo>
                    <a:lnTo>
                      <a:pt x="1511" y="18846"/>
                    </a:lnTo>
                    <a:lnTo>
                      <a:pt x="1532" y="19214"/>
                    </a:lnTo>
                    <a:lnTo>
                      <a:pt x="1532" y="19561"/>
                    </a:lnTo>
                    <a:lnTo>
                      <a:pt x="1616" y="20255"/>
                    </a:lnTo>
                    <a:lnTo>
                      <a:pt x="1742" y="20949"/>
                    </a:lnTo>
                    <a:lnTo>
                      <a:pt x="1910" y="21600"/>
                    </a:lnTo>
                    <a:lnTo>
                      <a:pt x="1490" y="20993"/>
                    </a:lnTo>
                    <a:lnTo>
                      <a:pt x="1113" y="20342"/>
                    </a:lnTo>
                    <a:lnTo>
                      <a:pt x="945" y="19995"/>
                    </a:lnTo>
                    <a:lnTo>
                      <a:pt x="777" y="19670"/>
                    </a:lnTo>
                    <a:lnTo>
                      <a:pt x="630" y="19301"/>
                    </a:lnTo>
                    <a:lnTo>
                      <a:pt x="504" y="18954"/>
                    </a:lnTo>
                    <a:lnTo>
                      <a:pt x="378" y="18586"/>
                    </a:lnTo>
                    <a:lnTo>
                      <a:pt x="294" y="18217"/>
                    </a:lnTo>
                    <a:lnTo>
                      <a:pt x="189" y="17827"/>
                    </a:lnTo>
                    <a:lnTo>
                      <a:pt x="63" y="17046"/>
                    </a:lnTo>
                    <a:lnTo>
                      <a:pt x="21" y="16655"/>
                    </a:lnTo>
                    <a:lnTo>
                      <a:pt x="0" y="16243"/>
                    </a:lnTo>
                    <a:lnTo>
                      <a:pt x="0" y="15398"/>
                    </a:lnTo>
                    <a:lnTo>
                      <a:pt x="84" y="14487"/>
                    </a:lnTo>
                    <a:lnTo>
                      <a:pt x="252" y="13619"/>
                    </a:lnTo>
                    <a:lnTo>
                      <a:pt x="357" y="13186"/>
                    </a:lnTo>
                    <a:lnTo>
                      <a:pt x="651" y="12361"/>
                    </a:lnTo>
                    <a:lnTo>
                      <a:pt x="987" y="11581"/>
                    </a:lnTo>
                    <a:lnTo>
                      <a:pt x="1197" y="11190"/>
                    </a:lnTo>
                    <a:lnTo>
                      <a:pt x="1406" y="10822"/>
                    </a:lnTo>
                    <a:lnTo>
                      <a:pt x="1637" y="10475"/>
                    </a:lnTo>
                    <a:lnTo>
                      <a:pt x="1889" y="10128"/>
                    </a:lnTo>
                    <a:lnTo>
                      <a:pt x="2162" y="9781"/>
                    </a:lnTo>
                    <a:lnTo>
                      <a:pt x="2435" y="9477"/>
                    </a:lnTo>
                    <a:lnTo>
                      <a:pt x="3023" y="8870"/>
                    </a:lnTo>
                    <a:lnTo>
                      <a:pt x="3338" y="8588"/>
                    </a:lnTo>
                    <a:lnTo>
                      <a:pt x="3673" y="8328"/>
                    </a:lnTo>
                    <a:lnTo>
                      <a:pt x="4009" y="8089"/>
                    </a:lnTo>
                    <a:lnTo>
                      <a:pt x="4366" y="7851"/>
                    </a:lnTo>
                    <a:lnTo>
                      <a:pt x="4723" y="7634"/>
                    </a:lnTo>
                    <a:lnTo>
                      <a:pt x="5101" y="7439"/>
                    </a:lnTo>
                    <a:lnTo>
                      <a:pt x="5857" y="7092"/>
                    </a:lnTo>
                    <a:lnTo>
                      <a:pt x="6255" y="6961"/>
                    </a:lnTo>
                    <a:lnTo>
                      <a:pt x="6675" y="6831"/>
                    </a:lnTo>
                    <a:lnTo>
                      <a:pt x="7095" y="6723"/>
                    </a:lnTo>
                    <a:lnTo>
                      <a:pt x="7515" y="6636"/>
                    </a:lnTo>
                    <a:lnTo>
                      <a:pt x="7935" y="6571"/>
                    </a:lnTo>
                    <a:lnTo>
                      <a:pt x="8376" y="6528"/>
                    </a:lnTo>
                    <a:lnTo>
                      <a:pt x="8397" y="6202"/>
                    </a:lnTo>
                    <a:lnTo>
                      <a:pt x="8438" y="5855"/>
                    </a:lnTo>
                    <a:lnTo>
                      <a:pt x="8564" y="5205"/>
                    </a:lnTo>
                    <a:lnTo>
                      <a:pt x="8648" y="4901"/>
                    </a:lnTo>
                    <a:lnTo>
                      <a:pt x="8732" y="4576"/>
                    </a:lnTo>
                    <a:lnTo>
                      <a:pt x="8858" y="4272"/>
                    </a:lnTo>
                    <a:lnTo>
                      <a:pt x="8984" y="3990"/>
                    </a:lnTo>
                    <a:lnTo>
                      <a:pt x="9110" y="3687"/>
                    </a:lnTo>
                    <a:lnTo>
                      <a:pt x="9257" y="3405"/>
                    </a:lnTo>
                    <a:lnTo>
                      <a:pt x="9425" y="3145"/>
                    </a:lnTo>
                    <a:lnTo>
                      <a:pt x="9593" y="2863"/>
                    </a:lnTo>
                    <a:lnTo>
                      <a:pt x="9782" y="2624"/>
                    </a:lnTo>
                    <a:lnTo>
                      <a:pt x="9992" y="2364"/>
                    </a:lnTo>
                    <a:lnTo>
                      <a:pt x="10181" y="2125"/>
                    </a:lnTo>
                    <a:lnTo>
                      <a:pt x="10873" y="1475"/>
                    </a:lnTo>
                    <a:lnTo>
                      <a:pt x="11125" y="1301"/>
                    </a:lnTo>
                    <a:lnTo>
                      <a:pt x="11377" y="1106"/>
                    </a:lnTo>
                    <a:lnTo>
                      <a:pt x="11629" y="933"/>
                    </a:lnTo>
                    <a:lnTo>
                      <a:pt x="11902" y="781"/>
                    </a:lnTo>
                    <a:lnTo>
                      <a:pt x="12196" y="651"/>
                    </a:lnTo>
                    <a:lnTo>
                      <a:pt x="12469" y="520"/>
                    </a:lnTo>
                    <a:lnTo>
                      <a:pt x="12763" y="390"/>
                    </a:lnTo>
                    <a:lnTo>
                      <a:pt x="13078" y="282"/>
                    </a:lnTo>
                    <a:lnTo>
                      <a:pt x="13371" y="195"/>
                    </a:lnTo>
                    <a:lnTo>
                      <a:pt x="14001" y="65"/>
                    </a:lnTo>
                    <a:lnTo>
                      <a:pt x="14337" y="43"/>
                    </a:lnTo>
                    <a:lnTo>
                      <a:pt x="14652" y="0"/>
                    </a:lnTo>
                    <a:lnTo>
                      <a:pt x="15324" y="0"/>
                    </a:lnTo>
                    <a:lnTo>
                      <a:pt x="15995" y="87"/>
                    </a:lnTo>
                    <a:lnTo>
                      <a:pt x="16310" y="130"/>
                    </a:lnTo>
                    <a:lnTo>
                      <a:pt x="16646" y="217"/>
                    </a:lnTo>
                    <a:lnTo>
                      <a:pt x="16961" y="304"/>
                    </a:lnTo>
                    <a:lnTo>
                      <a:pt x="17255" y="412"/>
                    </a:lnTo>
                    <a:lnTo>
                      <a:pt x="17570" y="542"/>
                    </a:lnTo>
                    <a:lnTo>
                      <a:pt x="17864" y="672"/>
                    </a:lnTo>
                    <a:lnTo>
                      <a:pt x="18136" y="824"/>
                    </a:lnTo>
                    <a:lnTo>
                      <a:pt x="18682" y="1171"/>
                    </a:lnTo>
                    <a:lnTo>
                      <a:pt x="19186" y="1561"/>
                    </a:lnTo>
                    <a:lnTo>
                      <a:pt x="19438" y="1778"/>
                    </a:lnTo>
                    <a:lnTo>
                      <a:pt x="19669" y="1995"/>
                    </a:lnTo>
                    <a:lnTo>
                      <a:pt x="19879" y="2234"/>
                    </a:lnTo>
                    <a:lnTo>
                      <a:pt x="20089" y="2494"/>
                    </a:lnTo>
                    <a:lnTo>
                      <a:pt x="20466" y="3014"/>
                    </a:lnTo>
                    <a:lnTo>
                      <a:pt x="20802" y="3578"/>
                    </a:lnTo>
                    <a:lnTo>
                      <a:pt x="20949" y="3860"/>
                    </a:lnTo>
                    <a:lnTo>
                      <a:pt x="21075" y="4164"/>
                    </a:lnTo>
                    <a:lnTo>
                      <a:pt x="21201" y="4489"/>
                    </a:lnTo>
                    <a:lnTo>
                      <a:pt x="21306" y="4793"/>
                    </a:lnTo>
                    <a:lnTo>
                      <a:pt x="21390" y="5118"/>
                    </a:lnTo>
                    <a:lnTo>
                      <a:pt x="21474" y="5465"/>
                    </a:lnTo>
                    <a:lnTo>
                      <a:pt x="21516" y="5790"/>
                    </a:lnTo>
                    <a:lnTo>
                      <a:pt x="21600" y="6484"/>
                    </a:lnTo>
                    <a:lnTo>
                      <a:pt x="21600" y="6831"/>
                    </a:lnTo>
                    <a:lnTo>
                      <a:pt x="21579" y="7352"/>
                    </a:lnTo>
                    <a:lnTo>
                      <a:pt x="21516" y="7851"/>
                    </a:lnTo>
                    <a:lnTo>
                      <a:pt x="21432" y="8349"/>
                    </a:lnTo>
                    <a:lnTo>
                      <a:pt x="21306" y="8827"/>
                    </a:lnTo>
                    <a:lnTo>
                      <a:pt x="21159" y="9304"/>
                    </a:lnTo>
                    <a:lnTo>
                      <a:pt x="20970" y="9759"/>
                    </a:lnTo>
                    <a:lnTo>
                      <a:pt x="20739" y="10193"/>
                    </a:lnTo>
                    <a:lnTo>
                      <a:pt x="20508" y="10605"/>
                    </a:lnTo>
                    <a:lnTo>
                      <a:pt x="20236" y="10995"/>
                    </a:lnTo>
                    <a:lnTo>
                      <a:pt x="19606" y="11733"/>
                    </a:lnTo>
                    <a:lnTo>
                      <a:pt x="19249" y="12058"/>
                    </a:lnTo>
                    <a:lnTo>
                      <a:pt x="18892" y="12340"/>
                    </a:lnTo>
                    <a:lnTo>
                      <a:pt x="18493" y="12622"/>
                    </a:lnTo>
                    <a:lnTo>
                      <a:pt x="18094" y="12860"/>
                    </a:lnTo>
                    <a:lnTo>
                      <a:pt x="17675" y="13077"/>
                    </a:lnTo>
                    <a:close/>
                  </a:path>
                </a:pathLst>
              </a:custGeom>
              <a:solidFill>
                <a:srgbClr val="F1B23D"/>
              </a:solidFill>
              <a:ln w="12700" cap="flat">
                <a:noFill/>
                <a:miter lim="400000"/>
              </a:ln>
              <a:effectLst>
                <a:outerShdw sx="100000" sy="100000" kx="0" ky="0" algn="b" rotWithShape="0" blurRad="50800" dist="38100" dir="2700000">
                  <a:srgbClr val="000000">
                    <a:alpha val="40000"/>
                  </a:srgbClr>
                </a:outerShdw>
              </a:effectLst>
            </p:spPr>
            <p:txBody>
              <a:bodyPr wrap="square" lIns="91438" tIns="91438" rIns="91438" bIns="91438" numCol="1" anchor="t">
                <a:noAutofit/>
              </a:bodyPr>
              <a:lstStyle/>
              <a:p>
                <a:pPr defTabSz="914400">
                  <a:defRPr sz="1800">
                    <a:latin typeface="Calibri"/>
                    <a:ea typeface="Calibri"/>
                    <a:cs typeface="Calibri"/>
                    <a:sym typeface="Calibri"/>
                  </a:defRPr>
                </a:pPr>
              </a:p>
            </p:txBody>
          </p:sp>
          <p:sp>
            <p:nvSpPr>
              <p:cNvPr id="328" name="Shape"/>
              <p:cNvSpPr/>
              <p:nvPr/>
            </p:nvSpPr>
            <p:spPr>
              <a:xfrm rot="21374257">
                <a:off x="3025234" y="2900280"/>
                <a:ext cx="3873034" cy="5556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42" y="13350"/>
                    </a:moveTo>
                    <a:lnTo>
                      <a:pt x="16738" y="13597"/>
                    </a:lnTo>
                    <a:lnTo>
                      <a:pt x="17073" y="14093"/>
                    </a:lnTo>
                    <a:lnTo>
                      <a:pt x="17213" y="14359"/>
                    </a:lnTo>
                    <a:lnTo>
                      <a:pt x="17325" y="14607"/>
                    </a:lnTo>
                    <a:lnTo>
                      <a:pt x="17492" y="15138"/>
                    </a:lnTo>
                    <a:lnTo>
                      <a:pt x="17548" y="15386"/>
                    </a:lnTo>
                    <a:lnTo>
                      <a:pt x="17604" y="15651"/>
                    </a:lnTo>
                    <a:lnTo>
                      <a:pt x="17604" y="16182"/>
                    </a:lnTo>
                    <a:lnTo>
                      <a:pt x="17576" y="16448"/>
                    </a:lnTo>
                    <a:lnTo>
                      <a:pt x="17548" y="16696"/>
                    </a:lnTo>
                    <a:lnTo>
                      <a:pt x="17492" y="16961"/>
                    </a:lnTo>
                    <a:lnTo>
                      <a:pt x="17409" y="17209"/>
                    </a:lnTo>
                    <a:lnTo>
                      <a:pt x="17325" y="17475"/>
                    </a:lnTo>
                    <a:lnTo>
                      <a:pt x="17185" y="17723"/>
                    </a:lnTo>
                    <a:lnTo>
                      <a:pt x="17073" y="17970"/>
                    </a:lnTo>
                    <a:lnTo>
                      <a:pt x="16906" y="18201"/>
                    </a:lnTo>
                    <a:lnTo>
                      <a:pt x="16738" y="18449"/>
                    </a:lnTo>
                    <a:lnTo>
                      <a:pt x="16347" y="18909"/>
                    </a:lnTo>
                    <a:lnTo>
                      <a:pt x="16123" y="19121"/>
                    </a:lnTo>
                    <a:lnTo>
                      <a:pt x="15872" y="19351"/>
                    </a:lnTo>
                    <a:lnTo>
                      <a:pt x="15620" y="19546"/>
                    </a:lnTo>
                    <a:lnTo>
                      <a:pt x="15341" y="19759"/>
                    </a:lnTo>
                    <a:lnTo>
                      <a:pt x="15061" y="19953"/>
                    </a:lnTo>
                    <a:lnTo>
                      <a:pt x="14754" y="20130"/>
                    </a:lnTo>
                    <a:lnTo>
                      <a:pt x="14447" y="20325"/>
                    </a:lnTo>
                    <a:lnTo>
                      <a:pt x="14083" y="20485"/>
                    </a:lnTo>
                    <a:lnTo>
                      <a:pt x="13748" y="20644"/>
                    </a:lnTo>
                    <a:lnTo>
                      <a:pt x="13357" y="20803"/>
                    </a:lnTo>
                    <a:lnTo>
                      <a:pt x="12966" y="20945"/>
                    </a:lnTo>
                    <a:lnTo>
                      <a:pt x="12574" y="21069"/>
                    </a:lnTo>
                    <a:lnTo>
                      <a:pt x="12155" y="21175"/>
                    </a:lnTo>
                    <a:lnTo>
                      <a:pt x="11764" y="21281"/>
                    </a:lnTo>
                    <a:lnTo>
                      <a:pt x="11345" y="21370"/>
                    </a:lnTo>
                    <a:lnTo>
                      <a:pt x="10926" y="21441"/>
                    </a:lnTo>
                    <a:lnTo>
                      <a:pt x="10087" y="21547"/>
                    </a:lnTo>
                    <a:lnTo>
                      <a:pt x="9640" y="21582"/>
                    </a:lnTo>
                    <a:lnTo>
                      <a:pt x="9221" y="21600"/>
                    </a:lnTo>
                    <a:lnTo>
                      <a:pt x="8383" y="21600"/>
                    </a:lnTo>
                    <a:lnTo>
                      <a:pt x="7964" y="21582"/>
                    </a:lnTo>
                    <a:lnTo>
                      <a:pt x="7545" y="21547"/>
                    </a:lnTo>
                    <a:lnTo>
                      <a:pt x="6706" y="21441"/>
                    </a:lnTo>
                    <a:lnTo>
                      <a:pt x="6287" y="21370"/>
                    </a:lnTo>
                    <a:lnTo>
                      <a:pt x="5505" y="21193"/>
                    </a:lnTo>
                    <a:lnTo>
                      <a:pt x="5114" y="21087"/>
                    </a:lnTo>
                    <a:lnTo>
                      <a:pt x="4722" y="20963"/>
                    </a:lnTo>
                    <a:lnTo>
                      <a:pt x="4359" y="20839"/>
                    </a:lnTo>
                    <a:lnTo>
                      <a:pt x="3996" y="20697"/>
                    </a:lnTo>
                    <a:lnTo>
                      <a:pt x="3633" y="20538"/>
                    </a:lnTo>
                    <a:lnTo>
                      <a:pt x="3297" y="20378"/>
                    </a:lnTo>
                    <a:lnTo>
                      <a:pt x="2962" y="20201"/>
                    </a:lnTo>
                    <a:lnTo>
                      <a:pt x="2347" y="19812"/>
                    </a:lnTo>
                    <a:lnTo>
                      <a:pt x="1788" y="19387"/>
                    </a:lnTo>
                    <a:lnTo>
                      <a:pt x="1509" y="19157"/>
                    </a:lnTo>
                    <a:lnTo>
                      <a:pt x="950" y="18537"/>
                    </a:lnTo>
                    <a:lnTo>
                      <a:pt x="671" y="18165"/>
                    </a:lnTo>
                    <a:lnTo>
                      <a:pt x="447" y="17776"/>
                    </a:lnTo>
                    <a:lnTo>
                      <a:pt x="279" y="17386"/>
                    </a:lnTo>
                    <a:lnTo>
                      <a:pt x="140" y="16997"/>
                    </a:lnTo>
                    <a:lnTo>
                      <a:pt x="56" y="16590"/>
                    </a:lnTo>
                    <a:lnTo>
                      <a:pt x="0" y="16200"/>
                    </a:lnTo>
                    <a:lnTo>
                      <a:pt x="0" y="15793"/>
                    </a:lnTo>
                    <a:lnTo>
                      <a:pt x="56" y="15403"/>
                    </a:lnTo>
                    <a:lnTo>
                      <a:pt x="140" y="15014"/>
                    </a:lnTo>
                    <a:lnTo>
                      <a:pt x="279" y="14624"/>
                    </a:lnTo>
                    <a:lnTo>
                      <a:pt x="671" y="13881"/>
                    </a:lnTo>
                    <a:lnTo>
                      <a:pt x="950" y="13509"/>
                    </a:lnTo>
                    <a:lnTo>
                      <a:pt x="1257" y="13172"/>
                    </a:lnTo>
                    <a:lnTo>
                      <a:pt x="1593" y="12836"/>
                    </a:lnTo>
                    <a:lnTo>
                      <a:pt x="1565" y="12818"/>
                    </a:lnTo>
                    <a:lnTo>
                      <a:pt x="2208" y="12960"/>
                    </a:lnTo>
                    <a:lnTo>
                      <a:pt x="2850" y="13084"/>
                    </a:lnTo>
                    <a:lnTo>
                      <a:pt x="3493" y="13172"/>
                    </a:lnTo>
                    <a:lnTo>
                      <a:pt x="4164" y="13243"/>
                    </a:lnTo>
                    <a:lnTo>
                      <a:pt x="4834" y="13296"/>
                    </a:lnTo>
                    <a:lnTo>
                      <a:pt x="5505" y="13314"/>
                    </a:lnTo>
                    <a:lnTo>
                      <a:pt x="6175" y="13314"/>
                    </a:lnTo>
                    <a:lnTo>
                      <a:pt x="6846" y="13296"/>
                    </a:lnTo>
                    <a:lnTo>
                      <a:pt x="7517" y="13243"/>
                    </a:lnTo>
                    <a:lnTo>
                      <a:pt x="8187" y="13172"/>
                    </a:lnTo>
                    <a:lnTo>
                      <a:pt x="8858" y="13084"/>
                    </a:lnTo>
                    <a:lnTo>
                      <a:pt x="9501" y="12960"/>
                    </a:lnTo>
                    <a:lnTo>
                      <a:pt x="10171" y="12801"/>
                    </a:lnTo>
                    <a:lnTo>
                      <a:pt x="10814" y="12641"/>
                    </a:lnTo>
                    <a:lnTo>
                      <a:pt x="11429" y="12447"/>
                    </a:lnTo>
                    <a:lnTo>
                      <a:pt x="12071" y="12216"/>
                    </a:lnTo>
                    <a:lnTo>
                      <a:pt x="12574" y="12004"/>
                    </a:lnTo>
                    <a:lnTo>
                      <a:pt x="13077" y="11774"/>
                    </a:lnTo>
                    <a:lnTo>
                      <a:pt x="13552" y="11544"/>
                    </a:lnTo>
                    <a:lnTo>
                      <a:pt x="13999" y="11296"/>
                    </a:lnTo>
                    <a:lnTo>
                      <a:pt x="14447" y="11030"/>
                    </a:lnTo>
                    <a:lnTo>
                      <a:pt x="15229" y="10464"/>
                    </a:lnTo>
                    <a:lnTo>
                      <a:pt x="15592" y="10163"/>
                    </a:lnTo>
                    <a:lnTo>
                      <a:pt x="15900" y="9862"/>
                    </a:lnTo>
                    <a:lnTo>
                      <a:pt x="16514" y="9224"/>
                    </a:lnTo>
                    <a:lnTo>
                      <a:pt x="16766" y="8888"/>
                    </a:lnTo>
                    <a:lnTo>
                      <a:pt x="16989" y="8551"/>
                    </a:lnTo>
                    <a:lnTo>
                      <a:pt x="17185" y="8215"/>
                    </a:lnTo>
                    <a:lnTo>
                      <a:pt x="17381" y="7861"/>
                    </a:lnTo>
                    <a:lnTo>
                      <a:pt x="17520" y="7507"/>
                    </a:lnTo>
                    <a:lnTo>
                      <a:pt x="17744" y="6799"/>
                    </a:lnTo>
                    <a:lnTo>
                      <a:pt x="17800" y="6427"/>
                    </a:lnTo>
                    <a:lnTo>
                      <a:pt x="17856" y="6073"/>
                    </a:lnTo>
                    <a:lnTo>
                      <a:pt x="17856" y="5329"/>
                    </a:lnTo>
                    <a:lnTo>
                      <a:pt x="17828" y="4957"/>
                    </a:lnTo>
                    <a:lnTo>
                      <a:pt x="17744" y="4603"/>
                    </a:lnTo>
                    <a:lnTo>
                      <a:pt x="17660" y="4231"/>
                    </a:lnTo>
                    <a:lnTo>
                      <a:pt x="17520" y="3860"/>
                    </a:lnTo>
                    <a:lnTo>
                      <a:pt x="17353" y="3506"/>
                    </a:lnTo>
                    <a:lnTo>
                      <a:pt x="17185" y="3134"/>
                    </a:lnTo>
                    <a:lnTo>
                      <a:pt x="16961" y="2780"/>
                    </a:lnTo>
                    <a:lnTo>
                      <a:pt x="16710" y="2443"/>
                    </a:lnTo>
                    <a:lnTo>
                      <a:pt x="16431" y="2089"/>
                    </a:lnTo>
                    <a:lnTo>
                      <a:pt x="16123" y="1753"/>
                    </a:lnTo>
                    <a:lnTo>
                      <a:pt x="15620" y="1257"/>
                    </a:lnTo>
                    <a:lnTo>
                      <a:pt x="15369" y="1027"/>
                    </a:lnTo>
                    <a:lnTo>
                      <a:pt x="15061" y="814"/>
                    </a:lnTo>
                    <a:lnTo>
                      <a:pt x="14475" y="390"/>
                    </a:lnTo>
                    <a:lnTo>
                      <a:pt x="13832" y="0"/>
                    </a:lnTo>
                    <a:lnTo>
                      <a:pt x="14279" y="106"/>
                    </a:lnTo>
                    <a:lnTo>
                      <a:pt x="14726" y="248"/>
                    </a:lnTo>
                    <a:lnTo>
                      <a:pt x="15173" y="372"/>
                    </a:lnTo>
                    <a:lnTo>
                      <a:pt x="16011" y="690"/>
                    </a:lnTo>
                    <a:lnTo>
                      <a:pt x="16431" y="868"/>
                    </a:lnTo>
                    <a:lnTo>
                      <a:pt x="16822" y="1045"/>
                    </a:lnTo>
                    <a:lnTo>
                      <a:pt x="17213" y="1239"/>
                    </a:lnTo>
                    <a:lnTo>
                      <a:pt x="17604" y="1452"/>
                    </a:lnTo>
                    <a:lnTo>
                      <a:pt x="17967" y="1664"/>
                    </a:lnTo>
                    <a:lnTo>
                      <a:pt x="18331" y="1894"/>
                    </a:lnTo>
                    <a:lnTo>
                      <a:pt x="18666" y="2125"/>
                    </a:lnTo>
                    <a:lnTo>
                      <a:pt x="18973" y="2372"/>
                    </a:lnTo>
                    <a:lnTo>
                      <a:pt x="19588" y="2904"/>
                    </a:lnTo>
                    <a:lnTo>
                      <a:pt x="19868" y="3187"/>
                    </a:lnTo>
                    <a:lnTo>
                      <a:pt x="20175" y="3506"/>
                    </a:lnTo>
                    <a:lnTo>
                      <a:pt x="20678" y="4178"/>
                    </a:lnTo>
                    <a:lnTo>
                      <a:pt x="21069" y="4851"/>
                    </a:lnTo>
                    <a:lnTo>
                      <a:pt x="21349" y="5559"/>
                    </a:lnTo>
                    <a:lnTo>
                      <a:pt x="21460" y="5896"/>
                    </a:lnTo>
                    <a:lnTo>
                      <a:pt x="21544" y="6250"/>
                    </a:lnTo>
                    <a:lnTo>
                      <a:pt x="21600" y="6958"/>
                    </a:lnTo>
                    <a:lnTo>
                      <a:pt x="21600" y="7312"/>
                    </a:lnTo>
                    <a:lnTo>
                      <a:pt x="21572" y="7666"/>
                    </a:lnTo>
                    <a:lnTo>
                      <a:pt x="21516" y="8003"/>
                    </a:lnTo>
                    <a:lnTo>
                      <a:pt x="21460" y="8357"/>
                    </a:lnTo>
                    <a:lnTo>
                      <a:pt x="21349" y="8693"/>
                    </a:lnTo>
                    <a:lnTo>
                      <a:pt x="21237" y="9047"/>
                    </a:lnTo>
                    <a:lnTo>
                      <a:pt x="21069" y="9384"/>
                    </a:lnTo>
                    <a:lnTo>
                      <a:pt x="20901" y="9702"/>
                    </a:lnTo>
                    <a:lnTo>
                      <a:pt x="20706" y="10039"/>
                    </a:lnTo>
                    <a:lnTo>
                      <a:pt x="20482" y="10357"/>
                    </a:lnTo>
                    <a:lnTo>
                      <a:pt x="20231" y="10676"/>
                    </a:lnTo>
                    <a:lnTo>
                      <a:pt x="19672" y="11278"/>
                    </a:lnTo>
                    <a:lnTo>
                      <a:pt x="19365" y="11579"/>
                    </a:lnTo>
                    <a:lnTo>
                      <a:pt x="19029" y="11862"/>
                    </a:lnTo>
                    <a:lnTo>
                      <a:pt x="18666" y="12128"/>
                    </a:lnTo>
                    <a:lnTo>
                      <a:pt x="17884" y="12659"/>
                    </a:lnTo>
                    <a:lnTo>
                      <a:pt x="16542" y="13350"/>
                    </a:lnTo>
                    <a:close/>
                  </a:path>
                </a:pathLst>
              </a:custGeom>
              <a:gradFill flip="none" rotWithShape="1">
                <a:gsLst>
                  <a:gs pos="0">
                    <a:srgbClr val="FF953E"/>
                  </a:gs>
                  <a:gs pos="100000">
                    <a:srgbClr val="FFD1BB"/>
                  </a:gs>
                </a:gsLst>
                <a:lin ang="16200000" scaled="0"/>
              </a:gradFill>
              <a:ln w="12700" cap="flat">
                <a:noFill/>
                <a:miter lim="400000"/>
              </a:ln>
              <a:effectLst>
                <a:outerShdw sx="100000" sy="100000" kx="0" ky="0" algn="b" rotWithShape="0" blurRad="38100" dist="23000" dir="5400000">
                  <a:srgbClr val="000000">
                    <a:alpha val="35000"/>
                  </a:srgbClr>
                </a:outerShdw>
              </a:effectLst>
            </p:spPr>
            <p:txBody>
              <a:bodyPr wrap="square" lIns="91438" tIns="91438" rIns="91438" bIns="91438" numCol="1" anchor="t">
                <a:noAutofit/>
              </a:bodyPr>
              <a:lstStyle/>
              <a:p>
                <a:pPr defTabSz="457200">
                  <a:defRPr sz="1800">
                    <a:latin typeface="Calibri"/>
                    <a:ea typeface="Calibri"/>
                    <a:cs typeface="Calibri"/>
                    <a:sym typeface="Calibri"/>
                  </a:defRPr>
                </a:pPr>
              </a:p>
            </p:txBody>
          </p:sp>
          <p:sp>
            <p:nvSpPr>
              <p:cNvPr id="329" name="Shape"/>
              <p:cNvSpPr/>
              <p:nvPr/>
            </p:nvSpPr>
            <p:spPr>
              <a:xfrm>
                <a:off x="-1" y="3783415"/>
                <a:ext cx="6052552" cy="2869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02" y="11829"/>
                    </a:moveTo>
                    <a:lnTo>
                      <a:pt x="20187" y="12446"/>
                    </a:lnTo>
                    <a:lnTo>
                      <a:pt x="19973" y="12994"/>
                    </a:lnTo>
                    <a:lnTo>
                      <a:pt x="19740" y="13577"/>
                    </a:lnTo>
                    <a:lnTo>
                      <a:pt x="19490" y="14091"/>
                    </a:lnTo>
                    <a:lnTo>
                      <a:pt x="19240" y="14571"/>
                    </a:lnTo>
                    <a:lnTo>
                      <a:pt x="18972" y="15051"/>
                    </a:lnTo>
                    <a:lnTo>
                      <a:pt x="18685" y="15497"/>
                    </a:lnTo>
                    <a:lnTo>
                      <a:pt x="18113" y="16320"/>
                    </a:lnTo>
                    <a:lnTo>
                      <a:pt x="17809" y="16663"/>
                    </a:lnTo>
                    <a:lnTo>
                      <a:pt x="17487" y="17006"/>
                    </a:lnTo>
                    <a:lnTo>
                      <a:pt x="17166" y="17314"/>
                    </a:lnTo>
                    <a:lnTo>
                      <a:pt x="16844" y="17589"/>
                    </a:lnTo>
                    <a:lnTo>
                      <a:pt x="16522" y="17829"/>
                    </a:lnTo>
                    <a:lnTo>
                      <a:pt x="15842" y="18240"/>
                    </a:lnTo>
                    <a:lnTo>
                      <a:pt x="15163" y="18514"/>
                    </a:lnTo>
                    <a:lnTo>
                      <a:pt x="14805" y="18617"/>
                    </a:lnTo>
                    <a:lnTo>
                      <a:pt x="14448" y="18686"/>
                    </a:lnTo>
                    <a:lnTo>
                      <a:pt x="14090" y="18720"/>
                    </a:lnTo>
                    <a:lnTo>
                      <a:pt x="13750" y="18720"/>
                    </a:lnTo>
                    <a:lnTo>
                      <a:pt x="13393" y="18686"/>
                    </a:lnTo>
                    <a:lnTo>
                      <a:pt x="13035" y="18617"/>
                    </a:lnTo>
                    <a:lnTo>
                      <a:pt x="12320" y="18411"/>
                    </a:lnTo>
                    <a:lnTo>
                      <a:pt x="11980" y="18240"/>
                    </a:lnTo>
                    <a:lnTo>
                      <a:pt x="11623" y="18069"/>
                    </a:lnTo>
                    <a:lnTo>
                      <a:pt x="10943" y="17589"/>
                    </a:lnTo>
                    <a:lnTo>
                      <a:pt x="10264" y="16971"/>
                    </a:lnTo>
                    <a:lnTo>
                      <a:pt x="10103" y="17383"/>
                    </a:lnTo>
                    <a:lnTo>
                      <a:pt x="9745" y="18206"/>
                    </a:lnTo>
                    <a:lnTo>
                      <a:pt x="9548" y="18583"/>
                    </a:lnTo>
                    <a:lnTo>
                      <a:pt x="9352" y="18926"/>
                    </a:lnTo>
                    <a:lnTo>
                      <a:pt x="9137" y="19269"/>
                    </a:lnTo>
                    <a:lnTo>
                      <a:pt x="8940" y="19577"/>
                    </a:lnTo>
                    <a:lnTo>
                      <a:pt x="8708" y="19851"/>
                    </a:lnTo>
                    <a:lnTo>
                      <a:pt x="8493" y="20126"/>
                    </a:lnTo>
                    <a:lnTo>
                      <a:pt x="8261" y="20366"/>
                    </a:lnTo>
                    <a:lnTo>
                      <a:pt x="8011" y="20606"/>
                    </a:lnTo>
                    <a:lnTo>
                      <a:pt x="7778" y="20811"/>
                    </a:lnTo>
                    <a:lnTo>
                      <a:pt x="7277" y="21154"/>
                    </a:lnTo>
                    <a:lnTo>
                      <a:pt x="7027" y="21291"/>
                    </a:lnTo>
                    <a:lnTo>
                      <a:pt x="6759" y="21394"/>
                    </a:lnTo>
                    <a:lnTo>
                      <a:pt x="6509" y="21463"/>
                    </a:lnTo>
                    <a:lnTo>
                      <a:pt x="6240" y="21531"/>
                    </a:lnTo>
                    <a:lnTo>
                      <a:pt x="5990" y="21600"/>
                    </a:lnTo>
                    <a:lnTo>
                      <a:pt x="5454" y="21600"/>
                    </a:lnTo>
                    <a:lnTo>
                      <a:pt x="5185" y="21566"/>
                    </a:lnTo>
                    <a:lnTo>
                      <a:pt x="4935" y="21531"/>
                    </a:lnTo>
                    <a:lnTo>
                      <a:pt x="4667" y="21463"/>
                    </a:lnTo>
                    <a:lnTo>
                      <a:pt x="4399" y="21360"/>
                    </a:lnTo>
                    <a:lnTo>
                      <a:pt x="4148" y="21223"/>
                    </a:lnTo>
                    <a:lnTo>
                      <a:pt x="3880" y="21086"/>
                    </a:lnTo>
                    <a:lnTo>
                      <a:pt x="3630" y="20880"/>
                    </a:lnTo>
                    <a:lnTo>
                      <a:pt x="3362" y="20709"/>
                    </a:lnTo>
                    <a:lnTo>
                      <a:pt x="3111" y="20469"/>
                    </a:lnTo>
                    <a:lnTo>
                      <a:pt x="2879" y="20229"/>
                    </a:lnTo>
                    <a:lnTo>
                      <a:pt x="2628" y="19954"/>
                    </a:lnTo>
                    <a:lnTo>
                      <a:pt x="2396" y="19646"/>
                    </a:lnTo>
                    <a:lnTo>
                      <a:pt x="1931" y="18960"/>
                    </a:lnTo>
                    <a:lnTo>
                      <a:pt x="1341" y="17829"/>
                    </a:lnTo>
                    <a:lnTo>
                      <a:pt x="1180" y="17417"/>
                    </a:lnTo>
                    <a:lnTo>
                      <a:pt x="858" y="16526"/>
                    </a:lnTo>
                    <a:lnTo>
                      <a:pt x="715" y="16080"/>
                    </a:lnTo>
                    <a:lnTo>
                      <a:pt x="590" y="15634"/>
                    </a:lnTo>
                    <a:lnTo>
                      <a:pt x="375" y="14674"/>
                    </a:lnTo>
                    <a:lnTo>
                      <a:pt x="286" y="14194"/>
                    </a:lnTo>
                    <a:lnTo>
                      <a:pt x="215" y="13680"/>
                    </a:lnTo>
                    <a:lnTo>
                      <a:pt x="143" y="13200"/>
                    </a:lnTo>
                    <a:lnTo>
                      <a:pt x="89" y="12686"/>
                    </a:lnTo>
                    <a:lnTo>
                      <a:pt x="18" y="11657"/>
                    </a:lnTo>
                    <a:lnTo>
                      <a:pt x="0" y="11143"/>
                    </a:lnTo>
                    <a:lnTo>
                      <a:pt x="0" y="10594"/>
                    </a:lnTo>
                    <a:lnTo>
                      <a:pt x="36" y="9566"/>
                    </a:lnTo>
                    <a:lnTo>
                      <a:pt x="72" y="9051"/>
                    </a:lnTo>
                    <a:lnTo>
                      <a:pt x="125" y="8537"/>
                    </a:lnTo>
                    <a:lnTo>
                      <a:pt x="268" y="7509"/>
                    </a:lnTo>
                    <a:lnTo>
                      <a:pt x="358" y="6994"/>
                    </a:lnTo>
                    <a:lnTo>
                      <a:pt x="465" y="6480"/>
                    </a:lnTo>
                    <a:lnTo>
                      <a:pt x="590" y="6000"/>
                    </a:lnTo>
                    <a:lnTo>
                      <a:pt x="876" y="5040"/>
                    </a:lnTo>
                    <a:lnTo>
                      <a:pt x="1109" y="4354"/>
                    </a:lnTo>
                    <a:lnTo>
                      <a:pt x="1377" y="3737"/>
                    </a:lnTo>
                    <a:lnTo>
                      <a:pt x="1663" y="3154"/>
                    </a:lnTo>
                    <a:lnTo>
                      <a:pt x="1967" y="2606"/>
                    </a:lnTo>
                    <a:lnTo>
                      <a:pt x="2289" y="2126"/>
                    </a:lnTo>
                    <a:lnTo>
                      <a:pt x="2611" y="1680"/>
                    </a:lnTo>
                    <a:lnTo>
                      <a:pt x="2968" y="1303"/>
                    </a:lnTo>
                    <a:lnTo>
                      <a:pt x="3326" y="960"/>
                    </a:lnTo>
                    <a:lnTo>
                      <a:pt x="3701" y="651"/>
                    </a:lnTo>
                    <a:lnTo>
                      <a:pt x="4077" y="411"/>
                    </a:lnTo>
                    <a:lnTo>
                      <a:pt x="4470" y="240"/>
                    </a:lnTo>
                    <a:lnTo>
                      <a:pt x="4864" y="103"/>
                    </a:lnTo>
                    <a:lnTo>
                      <a:pt x="5257" y="34"/>
                    </a:lnTo>
                    <a:lnTo>
                      <a:pt x="5650" y="0"/>
                    </a:lnTo>
                    <a:lnTo>
                      <a:pt x="6062" y="34"/>
                    </a:lnTo>
                    <a:lnTo>
                      <a:pt x="6455" y="103"/>
                    </a:lnTo>
                    <a:lnTo>
                      <a:pt x="6526" y="926"/>
                    </a:lnTo>
                    <a:lnTo>
                      <a:pt x="6598" y="1714"/>
                    </a:lnTo>
                    <a:lnTo>
                      <a:pt x="6705" y="2503"/>
                    </a:lnTo>
                    <a:lnTo>
                      <a:pt x="6830" y="3291"/>
                    </a:lnTo>
                    <a:lnTo>
                      <a:pt x="6974" y="4080"/>
                    </a:lnTo>
                    <a:lnTo>
                      <a:pt x="7134" y="4834"/>
                    </a:lnTo>
                    <a:lnTo>
                      <a:pt x="7331" y="5554"/>
                    </a:lnTo>
                    <a:lnTo>
                      <a:pt x="7546" y="6274"/>
                    </a:lnTo>
                    <a:lnTo>
                      <a:pt x="7778" y="6960"/>
                    </a:lnTo>
                    <a:lnTo>
                      <a:pt x="8028" y="7646"/>
                    </a:lnTo>
                    <a:lnTo>
                      <a:pt x="8315" y="8297"/>
                    </a:lnTo>
                    <a:lnTo>
                      <a:pt x="8619" y="8914"/>
                    </a:lnTo>
                    <a:lnTo>
                      <a:pt x="8940" y="9497"/>
                    </a:lnTo>
                    <a:lnTo>
                      <a:pt x="9280" y="10080"/>
                    </a:lnTo>
                    <a:lnTo>
                      <a:pt x="9638" y="10594"/>
                    </a:lnTo>
                    <a:lnTo>
                      <a:pt x="10013" y="11074"/>
                    </a:lnTo>
                    <a:lnTo>
                      <a:pt x="10353" y="11486"/>
                    </a:lnTo>
                    <a:lnTo>
                      <a:pt x="10693" y="11829"/>
                    </a:lnTo>
                    <a:lnTo>
                      <a:pt x="11050" y="12137"/>
                    </a:lnTo>
                    <a:lnTo>
                      <a:pt x="11408" y="12411"/>
                    </a:lnTo>
                    <a:lnTo>
                      <a:pt x="11766" y="12651"/>
                    </a:lnTo>
                    <a:lnTo>
                      <a:pt x="12141" y="12857"/>
                    </a:lnTo>
                    <a:lnTo>
                      <a:pt x="12499" y="13029"/>
                    </a:lnTo>
                    <a:lnTo>
                      <a:pt x="12874" y="13166"/>
                    </a:lnTo>
                    <a:lnTo>
                      <a:pt x="13232" y="13269"/>
                    </a:lnTo>
                    <a:lnTo>
                      <a:pt x="13607" y="13337"/>
                    </a:lnTo>
                    <a:lnTo>
                      <a:pt x="13983" y="13371"/>
                    </a:lnTo>
                    <a:lnTo>
                      <a:pt x="14358" y="13371"/>
                    </a:lnTo>
                    <a:lnTo>
                      <a:pt x="14716" y="13303"/>
                    </a:lnTo>
                    <a:lnTo>
                      <a:pt x="15091" y="13234"/>
                    </a:lnTo>
                    <a:lnTo>
                      <a:pt x="15449" y="13131"/>
                    </a:lnTo>
                    <a:lnTo>
                      <a:pt x="15825" y="12994"/>
                    </a:lnTo>
                    <a:lnTo>
                      <a:pt x="16182" y="12823"/>
                    </a:lnTo>
                    <a:lnTo>
                      <a:pt x="16522" y="12617"/>
                    </a:lnTo>
                    <a:lnTo>
                      <a:pt x="16879" y="12377"/>
                    </a:lnTo>
                    <a:lnTo>
                      <a:pt x="17559" y="11829"/>
                    </a:lnTo>
                    <a:lnTo>
                      <a:pt x="17881" y="11486"/>
                    </a:lnTo>
                    <a:lnTo>
                      <a:pt x="18525" y="10731"/>
                    </a:lnTo>
                    <a:lnTo>
                      <a:pt x="18828" y="10286"/>
                    </a:lnTo>
                    <a:lnTo>
                      <a:pt x="19115" y="9840"/>
                    </a:lnTo>
                    <a:lnTo>
                      <a:pt x="19401" y="9360"/>
                    </a:lnTo>
                    <a:lnTo>
                      <a:pt x="19669" y="8846"/>
                    </a:lnTo>
                    <a:lnTo>
                      <a:pt x="19937" y="8297"/>
                    </a:lnTo>
                    <a:lnTo>
                      <a:pt x="20170" y="7714"/>
                    </a:lnTo>
                    <a:lnTo>
                      <a:pt x="20420" y="7097"/>
                    </a:lnTo>
                    <a:lnTo>
                      <a:pt x="20634" y="6480"/>
                    </a:lnTo>
                    <a:lnTo>
                      <a:pt x="20921" y="5520"/>
                    </a:lnTo>
                    <a:lnTo>
                      <a:pt x="21064" y="5006"/>
                    </a:lnTo>
                    <a:lnTo>
                      <a:pt x="21171" y="4491"/>
                    </a:lnTo>
                    <a:lnTo>
                      <a:pt x="21385" y="3497"/>
                    </a:lnTo>
                    <a:lnTo>
                      <a:pt x="21564" y="2469"/>
                    </a:lnTo>
                    <a:lnTo>
                      <a:pt x="21600" y="3634"/>
                    </a:lnTo>
                    <a:lnTo>
                      <a:pt x="21600" y="4251"/>
                    </a:lnTo>
                    <a:lnTo>
                      <a:pt x="21582" y="4834"/>
                    </a:lnTo>
                    <a:lnTo>
                      <a:pt x="21564" y="5451"/>
                    </a:lnTo>
                    <a:lnTo>
                      <a:pt x="21511" y="6034"/>
                    </a:lnTo>
                    <a:lnTo>
                      <a:pt x="21475" y="6651"/>
                    </a:lnTo>
                    <a:lnTo>
                      <a:pt x="21332" y="7817"/>
                    </a:lnTo>
                    <a:lnTo>
                      <a:pt x="21242" y="8434"/>
                    </a:lnTo>
                    <a:lnTo>
                      <a:pt x="21135" y="9017"/>
                    </a:lnTo>
                    <a:lnTo>
                      <a:pt x="21010" y="9600"/>
                    </a:lnTo>
                    <a:lnTo>
                      <a:pt x="20885" y="10149"/>
                    </a:lnTo>
                    <a:lnTo>
                      <a:pt x="20742" y="10731"/>
                    </a:lnTo>
                    <a:lnTo>
                      <a:pt x="20581" y="11280"/>
                    </a:lnTo>
                    <a:lnTo>
                      <a:pt x="20402" y="11829"/>
                    </a:lnTo>
                    <a:close/>
                  </a:path>
                </a:pathLst>
              </a:custGeom>
              <a:solidFill>
                <a:srgbClr val="009AAD"/>
              </a:solidFill>
              <a:ln w="25400" cap="flat">
                <a:solidFill>
                  <a:srgbClr val="009AAD"/>
                </a:solidFill>
                <a:prstDash val="solid"/>
                <a:round/>
              </a:ln>
              <a:effectLst>
                <a:outerShdw sx="100000" sy="100000" kx="0" ky="0" algn="b" rotWithShape="0" blurRad="38100" dist="23000" dir="5400000">
                  <a:srgbClr val="000000">
                    <a:alpha val="35000"/>
                  </a:srgbClr>
                </a:outerShdw>
              </a:effectLst>
            </p:spPr>
            <p:txBody>
              <a:bodyPr wrap="square" lIns="91438" tIns="91438" rIns="91438" bIns="91438" numCol="1" anchor="t">
                <a:noAutofit/>
              </a:bodyPr>
              <a:lstStyle/>
              <a:p>
                <a:pPr defTabSz="457200">
                  <a:defRPr sz="1800">
                    <a:latin typeface="+mj-lt"/>
                    <a:ea typeface="+mj-ea"/>
                    <a:cs typeface="+mj-cs"/>
                    <a:sym typeface="Helvetica"/>
                  </a:defRPr>
                </a:pPr>
              </a:p>
            </p:txBody>
          </p:sp>
          <p:sp>
            <p:nvSpPr>
              <p:cNvPr id="330" name="Shape"/>
              <p:cNvSpPr/>
              <p:nvPr/>
            </p:nvSpPr>
            <p:spPr>
              <a:xfrm>
                <a:off x="794357" y="344604"/>
                <a:ext cx="4233782" cy="5068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68" y="21406"/>
                    </a:moveTo>
                    <a:lnTo>
                      <a:pt x="13931" y="21309"/>
                    </a:lnTo>
                    <a:lnTo>
                      <a:pt x="13420" y="21192"/>
                    </a:lnTo>
                    <a:lnTo>
                      <a:pt x="12909" y="21057"/>
                    </a:lnTo>
                    <a:lnTo>
                      <a:pt x="12423" y="20901"/>
                    </a:lnTo>
                    <a:lnTo>
                      <a:pt x="11503" y="20552"/>
                    </a:lnTo>
                    <a:lnTo>
                      <a:pt x="11043" y="20358"/>
                    </a:lnTo>
                    <a:lnTo>
                      <a:pt x="10608" y="20144"/>
                    </a:lnTo>
                    <a:lnTo>
                      <a:pt x="10199" y="19912"/>
                    </a:lnTo>
                    <a:lnTo>
                      <a:pt x="9049" y="19155"/>
                    </a:lnTo>
                    <a:lnTo>
                      <a:pt x="8052" y="18281"/>
                    </a:lnTo>
                    <a:lnTo>
                      <a:pt x="7771" y="17971"/>
                    </a:lnTo>
                    <a:lnTo>
                      <a:pt x="7490" y="17641"/>
                    </a:lnTo>
                    <a:lnTo>
                      <a:pt x="7234" y="17311"/>
                    </a:lnTo>
                    <a:lnTo>
                      <a:pt x="7004" y="16981"/>
                    </a:lnTo>
                    <a:lnTo>
                      <a:pt x="6774" y="16632"/>
                    </a:lnTo>
                    <a:lnTo>
                      <a:pt x="6595" y="16263"/>
                    </a:lnTo>
                    <a:lnTo>
                      <a:pt x="6416" y="15914"/>
                    </a:lnTo>
                    <a:lnTo>
                      <a:pt x="6263" y="15545"/>
                    </a:lnTo>
                    <a:lnTo>
                      <a:pt x="6135" y="15176"/>
                    </a:lnTo>
                    <a:lnTo>
                      <a:pt x="6033" y="14788"/>
                    </a:lnTo>
                    <a:lnTo>
                      <a:pt x="5879" y="14012"/>
                    </a:lnTo>
                    <a:lnTo>
                      <a:pt x="5854" y="13624"/>
                    </a:lnTo>
                    <a:lnTo>
                      <a:pt x="5828" y="13216"/>
                    </a:lnTo>
                    <a:lnTo>
                      <a:pt x="5854" y="12828"/>
                    </a:lnTo>
                    <a:lnTo>
                      <a:pt x="5905" y="12420"/>
                    </a:lnTo>
                    <a:lnTo>
                      <a:pt x="5956" y="12032"/>
                    </a:lnTo>
                    <a:lnTo>
                      <a:pt x="5189" y="11838"/>
                    </a:lnTo>
                    <a:lnTo>
                      <a:pt x="4473" y="11605"/>
                    </a:lnTo>
                    <a:lnTo>
                      <a:pt x="4141" y="11470"/>
                    </a:lnTo>
                    <a:lnTo>
                      <a:pt x="3476" y="11159"/>
                    </a:lnTo>
                    <a:lnTo>
                      <a:pt x="3170" y="10984"/>
                    </a:lnTo>
                    <a:lnTo>
                      <a:pt x="2889" y="10810"/>
                    </a:lnTo>
                    <a:lnTo>
                      <a:pt x="2582" y="10616"/>
                    </a:lnTo>
                    <a:lnTo>
                      <a:pt x="2326" y="10422"/>
                    </a:lnTo>
                    <a:lnTo>
                      <a:pt x="1815" y="9995"/>
                    </a:lnTo>
                    <a:lnTo>
                      <a:pt x="1355" y="9529"/>
                    </a:lnTo>
                    <a:lnTo>
                      <a:pt x="1176" y="9296"/>
                    </a:lnTo>
                    <a:lnTo>
                      <a:pt x="971" y="9044"/>
                    </a:lnTo>
                    <a:lnTo>
                      <a:pt x="792" y="8791"/>
                    </a:lnTo>
                    <a:lnTo>
                      <a:pt x="639" y="8539"/>
                    </a:lnTo>
                    <a:lnTo>
                      <a:pt x="383" y="7996"/>
                    </a:lnTo>
                    <a:lnTo>
                      <a:pt x="179" y="7452"/>
                    </a:lnTo>
                    <a:lnTo>
                      <a:pt x="102" y="7161"/>
                    </a:lnTo>
                    <a:lnTo>
                      <a:pt x="0" y="6579"/>
                    </a:lnTo>
                    <a:lnTo>
                      <a:pt x="0" y="5686"/>
                    </a:lnTo>
                    <a:lnTo>
                      <a:pt x="102" y="5104"/>
                    </a:lnTo>
                    <a:lnTo>
                      <a:pt x="179" y="4794"/>
                    </a:lnTo>
                    <a:lnTo>
                      <a:pt x="281" y="4483"/>
                    </a:lnTo>
                    <a:lnTo>
                      <a:pt x="537" y="3901"/>
                    </a:lnTo>
                    <a:lnTo>
                      <a:pt x="690" y="3610"/>
                    </a:lnTo>
                    <a:lnTo>
                      <a:pt x="869" y="3338"/>
                    </a:lnTo>
                    <a:lnTo>
                      <a:pt x="1048" y="3086"/>
                    </a:lnTo>
                    <a:lnTo>
                      <a:pt x="1253" y="2814"/>
                    </a:lnTo>
                    <a:lnTo>
                      <a:pt x="1483" y="2581"/>
                    </a:lnTo>
                    <a:lnTo>
                      <a:pt x="1713" y="2329"/>
                    </a:lnTo>
                    <a:lnTo>
                      <a:pt x="1968" y="2115"/>
                    </a:lnTo>
                    <a:lnTo>
                      <a:pt x="2224" y="1882"/>
                    </a:lnTo>
                    <a:lnTo>
                      <a:pt x="2786" y="1494"/>
                    </a:lnTo>
                    <a:lnTo>
                      <a:pt x="3093" y="1300"/>
                    </a:lnTo>
                    <a:lnTo>
                      <a:pt x="3400" y="1126"/>
                    </a:lnTo>
                    <a:lnTo>
                      <a:pt x="3707" y="970"/>
                    </a:lnTo>
                    <a:lnTo>
                      <a:pt x="4039" y="815"/>
                    </a:lnTo>
                    <a:lnTo>
                      <a:pt x="4397" y="679"/>
                    </a:lnTo>
                    <a:lnTo>
                      <a:pt x="4729" y="543"/>
                    </a:lnTo>
                    <a:lnTo>
                      <a:pt x="5087" y="427"/>
                    </a:lnTo>
                    <a:lnTo>
                      <a:pt x="5470" y="330"/>
                    </a:lnTo>
                    <a:lnTo>
                      <a:pt x="5828" y="233"/>
                    </a:lnTo>
                    <a:lnTo>
                      <a:pt x="6212" y="155"/>
                    </a:lnTo>
                    <a:lnTo>
                      <a:pt x="6595" y="97"/>
                    </a:lnTo>
                    <a:lnTo>
                      <a:pt x="7362" y="19"/>
                    </a:lnTo>
                    <a:lnTo>
                      <a:pt x="7771" y="0"/>
                    </a:lnTo>
                    <a:lnTo>
                      <a:pt x="8180" y="0"/>
                    </a:lnTo>
                    <a:lnTo>
                      <a:pt x="8563" y="19"/>
                    </a:lnTo>
                    <a:lnTo>
                      <a:pt x="8972" y="39"/>
                    </a:lnTo>
                    <a:lnTo>
                      <a:pt x="9790" y="155"/>
                    </a:lnTo>
                    <a:lnTo>
                      <a:pt x="10378" y="272"/>
                    </a:lnTo>
                    <a:lnTo>
                      <a:pt x="10941" y="408"/>
                    </a:lnTo>
                    <a:lnTo>
                      <a:pt x="11503" y="602"/>
                    </a:lnTo>
                    <a:lnTo>
                      <a:pt x="12014" y="796"/>
                    </a:lnTo>
                    <a:lnTo>
                      <a:pt x="12525" y="1029"/>
                    </a:lnTo>
                    <a:lnTo>
                      <a:pt x="12986" y="1281"/>
                    </a:lnTo>
                    <a:lnTo>
                      <a:pt x="13420" y="1572"/>
                    </a:lnTo>
                    <a:lnTo>
                      <a:pt x="13829" y="1863"/>
                    </a:lnTo>
                    <a:lnTo>
                      <a:pt x="14213" y="2193"/>
                    </a:lnTo>
                    <a:lnTo>
                      <a:pt x="14570" y="2542"/>
                    </a:lnTo>
                    <a:lnTo>
                      <a:pt x="14877" y="2892"/>
                    </a:lnTo>
                    <a:lnTo>
                      <a:pt x="15184" y="3280"/>
                    </a:lnTo>
                    <a:lnTo>
                      <a:pt x="15414" y="3668"/>
                    </a:lnTo>
                    <a:lnTo>
                      <a:pt x="15644" y="4075"/>
                    </a:lnTo>
                    <a:lnTo>
                      <a:pt x="15797" y="4483"/>
                    </a:lnTo>
                    <a:lnTo>
                      <a:pt x="15951" y="4910"/>
                    </a:lnTo>
                    <a:lnTo>
                      <a:pt x="15414" y="5123"/>
                    </a:lnTo>
                    <a:lnTo>
                      <a:pt x="14877" y="5356"/>
                    </a:lnTo>
                    <a:lnTo>
                      <a:pt x="14366" y="5609"/>
                    </a:lnTo>
                    <a:lnTo>
                      <a:pt x="13880" y="5900"/>
                    </a:lnTo>
                    <a:lnTo>
                      <a:pt x="13420" y="6191"/>
                    </a:lnTo>
                    <a:lnTo>
                      <a:pt x="12960" y="6501"/>
                    </a:lnTo>
                    <a:lnTo>
                      <a:pt x="12142" y="7200"/>
                    </a:lnTo>
                    <a:lnTo>
                      <a:pt x="11759" y="7569"/>
                    </a:lnTo>
                    <a:lnTo>
                      <a:pt x="11426" y="7957"/>
                    </a:lnTo>
                    <a:lnTo>
                      <a:pt x="11094" y="8364"/>
                    </a:lnTo>
                    <a:lnTo>
                      <a:pt x="10813" y="8791"/>
                    </a:lnTo>
                    <a:lnTo>
                      <a:pt x="10557" y="9238"/>
                    </a:lnTo>
                    <a:lnTo>
                      <a:pt x="10327" y="9684"/>
                    </a:lnTo>
                    <a:lnTo>
                      <a:pt x="10123" y="10150"/>
                    </a:lnTo>
                    <a:lnTo>
                      <a:pt x="9969" y="10635"/>
                    </a:lnTo>
                    <a:lnTo>
                      <a:pt x="9841" y="11062"/>
                    </a:lnTo>
                    <a:lnTo>
                      <a:pt x="9765" y="11489"/>
                    </a:lnTo>
                    <a:lnTo>
                      <a:pt x="9714" y="11896"/>
                    </a:lnTo>
                    <a:lnTo>
                      <a:pt x="9688" y="12323"/>
                    </a:lnTo>
                    <a:lnTo>
                      <a:pt x="9739" y="13139"/>
                    </a:lnTo>
                    <a:lnTo>
                      <a:pt x="9790" y="13546"/>
                    </a:lnTo>
                    <a:lnTo>
                      <a:pt x="9867" y="13954"/>
                    </a:lnTo>
                    <a:lnTo>
                      <a:pt x="9995" y="14361"/>
                    </a:lnTo>
                    <a:lnTo>
                      <a:pt x="10123" y="14749"/>
                    </a:lnTo>
                    <a:lnTo>
                      <a:pt x="10276" y="15137"/>
                    </a:lnTo>
                    <a:lnTo>
                      <a:pt x="10455" y="15506"/>
                    </a:lnTo>
                    <a:lnTo>
                      <a:pt x="10659" y="15875"/>
                    </a:lnTo>
                    <a:lnTo>
                      <a:pt x="10889" y="16244"/>
                    </a:lnTo>
                    <a:lnTo>
                      <a:pt x="11145" y="16593"/>
                    </a:lnTo>
                    <a:lnTo>
                      <a:pt x="11426" y="16942"/>
                    </a:lnTo>
                    <a:lnTo>
                      <a:pt x="11707" y="17272"/>
                    </a:lnTo>
                    <a:lnTo>
                      <a:pt x="12040" y="17602"/>
                    </a:lnTo>
                    <a:lnTo>
                      <a:pt x="12372" y="17913"/>
                    </a:lnTo>
                    <a:lnTo>
                      <a:pt x="13088" y="18495"/>
                    </a:lnTo>
                    <a:lnTo>
                      <a:pt x="13497" y="18767"/>
                    </a:lnTo>
                    <a:lnTo>
                      <a:pt x="14315" y="19271"/>
                    </a:lnTo>
                    <a:lnTo>
                      <a:pt x="15235" y="19698"/>
                    </a:lnTo>
                    <a:lnTo>
                      <a:pt x="16206" y="20086"/>
                    </a:lnTo>
                    <a:lnTo>
                      <a:pt x="16718" y="20242"/>
                    </a:lnTo>
                    <a:lnTo>
                      <a:pt x="17229" y="20377"/>
                    </a:lnTo>
                    <a:lnTo>
                      <a:pt x="17766" y="20513"/>
                    </a:lnTo>
                    <a:lnTo>
                      <a:pt x="18328" y="20610"/>
                    </a:lnTo>
                    <a:lnTo>
                      <a:pt x="19146" y="20727"/>
                    </a:lnTo>
                    <a:lnTo>
                      <a:pt x="19555" y="20765"/>
                    </a:lnTo>
                    <a:lnTo>
                      <a:pt x="19964" y="20785"/>
                    </a:lnTo>
                    <a:lnTo>
                      <a:pt x="20782" y="20804"/>
                    </a:lnTo>
                    <a:lnTo>
                      <a:pt x="21600" y="20785"/>
                    </a:lnTo>
                    <a:lnTo>
                      <a:pt x="20782" y="21057"/>
                    </a:lnTo>
                    <a:lnTo>
                      <a:pt x="20347" y="21173"/>
                    </a:lnTo>
                    <a:lnTo>
                      <a:pt x="19938" y="21270"/>
                    </a:lnTo>
                    <a:lnTo>
                      <a:pt x="19504" y="21348"/>
                    </a:lnTo>
                    <a:lnTo>
                      <a:pt x="19044" y="21425"/>
                    </a:lnTo>
                    <a:lnTo>
                      <a:pt x="18175" y="21542"/>
                    </a:lnTo>
                    <a:lnTo>
                      <a:pt x="17715" y="21581"/>
                    </a:lnTo>
                    <a:lnTo>
                      <a:pt x="17254" y="21600"/>
                    </a:lnTo>
                    <a:lnTo>
                      <a:pt x="16334" y="21600"/>
                    </a:lnTo>
                    <a:lnTo>
                      <a:pt x="15874" y="21561"/>
                    </a:lnTo>
                    <a:lnTo>
                      <a:pt x="15388" y="21522"/>
                    </a:lnTo>
                    <a:lnTo>
                      <a:pt x="14468" y="21406"/>
                    </a:lnTo>
                    <a:close/>
                  </a:path>
                </a:pathLst>
              </a:custGeom>
              <a:solidFill>
                <a:srgbClr val="FD7D4A"/>
              </a:solidFill>
              <a:ln w="12700" cap="flat">
                <a:noFill/>
                <a:miter lim="400000"/>
              </a:ln>
              <a:effectLst>
                <a:outerShdw sx="100000" sy="100000" kx="0" ky="0" algn="b" rotWithShape="0" blurRad="50800" dist="38100" dir="2700000">
                  <a:srgbClr val="000000">
                    <a:alpha val="40000"/>
                  </a:srgbClr>
                </a:outerShdw>
              </a:effectLst>
            </p:spPr>
            <p:txBody>
              <a:bodyPr wrap="square" lIns="91438" tIns="91438" rIns="91438" bIns="91438" numCol="1" anchor="t">
                <a:noAutofit/>
              </a:bodyPr>
              <a:lstStyle/>
              <a:p>
                <a:pPr defTabSz="914400">
                  <a:defRPr sz="1800">
                    <a:latin typeface="Calibri"/>
                    <a:ea typeface="Calibri"/>
                    <a:cs typeface="Calibri"/>
                    <a:sym typeface="Calibri"/>
                  </a:defRPr>
                </a:pPr>
              </a:p>
            </p:txBody>
          </p:sp>
          <p:sp>
            <p:nvSpPr>
              <p:cNvPr id="331" name="Retailers"/>
              <p:cNvSpPr txBox="1"/>
              <p:nvPr/>
            </p:nvSpPr>
            <p:spPr>
              <a:xfrm>
                <a:off x="995115" y="1275064"/>
                <a:ext cx="2902941" cy="521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7" tIns="51197" rIns="51197" bIns="51197" numCol="1" anchor="t">
                <a:spAutoFit/>
              </a:bodyPr>
              <a:lstStyle>
                <a:lvl1pPr defTabSz="1023934">
                  <a:defRPr b="1" sz="3000">
                    <a:solidFill>
                      <a:srgbClr val="FFFFFF"/>
                    </a:solidFill>
                  </a:defRPr>
                </a:lvl1pPr>
              </a:lstStyle>
              <a:p>
                <a:pPr/>
                <a:r>
                  <a:t>Retailers</a:t>
                </a:r>
              </a:p>
            </p:txBody>
          </p:sp>
          <p:sp>
            <p:nvSpPr>
              <p:cNvPr id="332" name="Consumers"/>
              <p:cNvSpPr txBox="1"/>
              <p:nvPr/>
            </p:nvSpPr>
            <p:spPr>
              <a:xfrm>
                <a:off x="5122634" y="997755"/>
                <a:ext cx="3161401" cy="521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7" tIns="51197" rIns="51197" bIns="51197" numCol="1" anchor="t">
                <a:spAutoFit/>
              </a:bodyPr>
              <a:lstStyle>
                <a:lvl1pPr defTabSz="1023934">
                  <a:defRPr b="1" sz="3000">
                    <a:solidFill>
                      <a:srgbClr val="FFFFFF"/>
                    </a:solidFill>
                  </a:defRPr>
                </a:lvl1pPr>
              </a:lstStyle>
              <a:p>
                <a:pPr/>
                <a:r>
                  <a:t>Consumers</a:t>
                </a:r>
              </a:p>
            </p:txBody>
          </p:sp>
          <p:sp>
            <p:nvSpPr>
              <p:cNvPr id="333" name="Wine &amp; Spirits"/>
              <p:cNvSpPr txBox="1"/>
              <p:nvPr/>
            </p:nvSpPr>
            <p:spPr>
              <a:xfrm>
                <a:off x="7124956" y="4314016"/>
                <a:ext cx="2573730" cy="9535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7" tIns="51197" rIns="51197" bIns="51197" numCol="1" anchor="t">
                <a:spAutoFit/>
              </a:bodyPr>
              <a:lstStyle>
                <a:lvl1pPr defTabSz="1023934">
                  <a:defRPr b="1" sz="3000">
                    <a:solidFill>
                      <a:srgbClr val="FFFFFF"/>
                    </a:solidFill>
                  </a:defRPr>
                </a:lvl1pPr>
              </a:lstStyle>
              <a:p>
                <a:pPr/>
                <a:r>
                  <a:t>Wine &amp; Spirits</a:t>
                </a:r>
              </a:p>
            </p:txBody>
          </p:sp>
          <p:sp>
            <p:nvSpPr>
              <p:cNvPr id="334" name="Brewers"/>
              <p:cNvSpPr txBox="1"/>
              <p:nvPr/>
            </p:nvSpPr>
            <p:spPr>
              <a:xfrm>
                <a:off x="3576556" y="6823332"/>
                <a:ext cx="2678883" cy="521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7" tIns="51197" rIns="51197" bIns="51197" numCol="1" anchor="t">
                <a:spAutoFit/>
              </a:bodyPr>
              <a:lstStyle>
                <a:lvl1pPr defTabSz="1023934">
                  <a:defRPr b="1" sz="3000">
                    <a:solidFill>
                      <a:srgbClr val="FFFFFF"/>
                    </a:solidFill>
                  </a:defRPr>
                </a:lvl1pPr>
              </a:lstStyle>
              <a:p>
                <a:pPr/>
                <a:r>
                  <a:t>Brewers</a:t>
                </a:r>
              </a:p>
            </p:txBody>
          </p:sp>
          <p:sp>
            <p:nvSpPr>
              <p:cNvPr id="335" name="Distributors"/>
              <p:cNvSpPr txBox="1"/>
              <p:nvPr/>
            </p:nvSpPr>
            <p:spPr>
              <a:xfrm>
                <a:off x="26273" y="5171234"/>
                <a:ext cx="3417657" cy="521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1197" tIns="51197" rIns="51197" bIns="51197" numCol="1" anchor="t">
                <a:spAutoFit/>
              </a:bodyPr>
              <a:lstStyle>
                <a:lvl1pPr defTabSz="1023934">
                  <a:defRPr b="1" sz="3000">
                    <a:solidFill>
                      <a:srgbClr val="FFFFFF"/>
                    </a:solidFill>
                  </a:defRPr>
                </a:lvl1pPr>
              </a:lstStyle>
              <a:p>
                <a:pPr/>
                <a:r>
                  <a:t>Distributors</a:t>
                </a:r>
              </a:p>
            </p:txBody>
          </p:sp>
        </p:grpSp>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340"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341" name="Google Shape;69;p13"/>
          <p:cNvSpPr txBox="1"/>
          <p:nvPr/>
        </p:nvSpPr>
        <p:spPr>
          <a:xfrm>
            <a:off x="1219395" y="1939646"/>
            <a:ext cx="18065062"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Back-Office Integrations to Drive Efficiency</a:t>
            </a:r>
          </a:p>
        </p:txBody>
      </p:sp>
      <p:sp>
        <p:nvSpPr>
          <p:cNvPr id="342" name="Google Shape;71;p13"/>
          <p:cNvSpPr txBox="1"/>
          <p:nvPr/>
        </p:nvSpPr>
        <p:spPr>
          <a:xfrm>
            <a:off x="2731204" y="5608778"/>
            <a:ext cx="12598421" cy="14741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All alcohol invoices directed to back-office system</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Administer accounting, payroll, operations and purchasing</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Intuitive technology for data-driven business practices</a:t>
            </a:r>
          </a:p>
        </p:txBody>
      </p:sp>
      <p:sp>
        <p:nvSpPr>
          <p:cNvPr id="343"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344"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sp>
        <p:nvSpPr>
          <p:cNvPr id="345" name="Google Shape;103;p14"/>
          <p:cNvSpPr txBox="1"/>
          <p:nvPr/>
        </p:nvSpPr>
        <p:spPr>
          <a:xfrm>
            <a:off x="1282553" y="3432497"/>
            <a:ext cx="20881932" cy="16569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lvl="1">
              <a:defRPr sz="3200">
                <a:latin typeface="Helvetica Neue Light"/>
                <a:ea typeface="Helvetica Neue Light"/>
                <a:cs typeface="Helvetica Neue Light"/>
                <a:sym typeface="Helvetica Neue Light"/>
              </a:defRPr>
            </a:pPr>
            <a:r>
              <a:t>BeerBoard has developed integrations with the industry’s leading back-office management providers. This helps to make operations more efficient, operating from one unified platform. Equally important, the time savings allows restaurant operators to shift their focus back to providing their guests an exceptional experience.</a:t>
            </a:r>
          </a:p>
        </p:txBody>
      </p:sp>
      <p:sp>
        <p:nvSpPr>
          <p:cNvPr id="346" name="Google Shape;103;p14"/>
          <p:cNvSpPr txBox="1"/>
          <p:nvPr/>
        </p:nvSpPr>
        <p:spPr>
          <a:xfrm>
            <a:off x="1307758" y="8121801"/>
            <a:ext cx="18912336" cy="6663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lvl1pPr>
              <a:defRPr sz="3200">
                <a:latin typeface="Helvetica Neue Light"/>
                <a:ea typeface="Helvetica Neue Light"/>
                <a:cs typeface="Helvetica Neue Light"/>
                <a:sym typeface="Helvetica Neue Light"/>
              </a:defRPr>
            </a:lvl1pPr>
          </a:lstStyle>
          <a:p>
            <a:pPr/>
            <a:r>
              <a:t>BeerBoard integrates with the following restaurant management platforms (among others):</a:t>
            </a:r>
          </a:p>
        </p:txBody>
      </p:sp>
      <p:sp>
        <p:nvSpPr>
          <p:cNvPr id="347" name="Google Shape;85;g10efe7fe628_1_353"/>
          <p:cNvSpPr/>
          <p:nvPr/>
        </p:nvSpPr>
        <p:spPr>
          <a:xfrm>
            <a:off x="15490020" y="9416950"/>
            <a:ext cx="2842050"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348" name="Google Shape;78;p13"/>
          <p:cNvSpPr/>
          <p:nvPr/>
        </p:nvSpPr>
        <p:spPr>
          <a:xfrm>
            <a:off x="12343782" y="9433235"/>
            <a:ext cx="2842463"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349" name="Google Shape;79;p13"/>
          <p:cNvSpPr/>
          <p:nvPr/>
        </p:nvSpPr>
        <p:spPr>
          <a:xfrm>
            <a:off x="9197750" y="9416950"/>
            <a:ext cx="2842464"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350" name="Google Shape;80;p13"/>
          <p:cNvSpPr/>
          <p:nvPr/>
        </p:nvSpPr>
        <p:spPr>
          <a:xfrm>
            <a:off x="6051929" y="9433187"/>
            <a:ext cx="2842253" cy="1333063"/>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351" name="CTUIT Logo.jpeg" descr="CTUIT Logo.jpeg"/>
          <p:cNvPicPr>
            <a:picLocks noChangeAspect="1"/>
          </p:cNvPicPr>
          <p:nvPr/>
        </p:nvPicPr>
        <p:blipFill>
          <a:blip r:embed="rId3">
            <a:extLst/>
          </a:blip>
          <a:stretch>
            <a:fillRect/>
          </a:stretch>
        </p:blipFill>
        <p:spPr>
          <a:xfrm>
            <a:off x="10118482" y="9599141"/>
            <a:ext cx="1001003" cy="1001003"/>
          </a:xfrm>
          <a:prstGeom prst="rect">
            <a:avLst/>
          </a:prstGeom>
          <a:ln w="12700">
            <a:miter lim="400000"/>
          </a:ln>
        </p:spPr>
      </p:pic>
      <p:pic>
        <p:nvPicPr>
          <p:cNvPr id="352" name="PAR-Data Central Logo.png" descr="PAR-Data Central Logo.png"/>
          <p:cNvPicPr>
            <a:picLocks noChangeAspect="1"/>
          </p:cNvPicPr>
          <p:nvPr/>
        </p:nvPicPr>
        <p:blipFill>
          <a:blip r:embed="rId4">
            <a:extLst/>
          </a:blip>
          <a:stretch>
            <a:fillRect/>
          </a:stretch>
        </p:blipFill>
        <p:spPr>
          <a:xfrm>
            <a:off x="15740887" y="9958781"/>
            <a:ext cx="2332737" cy="281874"/>
          </a:xfrm>
          <a:prstGeom prst="rect">
            <a:avLst/>
          </a:prstGeom>
          <a:ln w="12700">
            <a:miter lim="400000"/>
          </a:ln>
        </p:spPr>
      </p:pic>
      <p:pic>
        <p:nvPicPr>
          <p:cNvPr id="353" name="Crunchtime Logo.png" descr="Crunchtime Logo.png"/>
          <p:cNvPicPr>
            <a:picLocks noChangeAspect="1"/>
          </p:cNvPicPr>
          <p:nvPr/>
        </p:nvPicPr>
        <p:blipFill>
          <a:blip r:embed="rId5">
            <a:extLst/>
          </a:blip>
          <a:srcRect l="530" t="0" r="0" b="0"/>
          <a:stretch>
            <a:fillRect/>
          </a:stretch>
        </p:blipFill>
        <p:spPr>
          <a:xfrm>
            <a:off x="12526944" y="9941953"/>
            <a:ext cx="2489407" cy="460575"/>
          </a:xfrm>
          <a:prstGeom prst="rect">
            <a:avLst/>
          </a:prstGeom>
          <a:ln w="12700">
            <a:miter lim="400000"/>
          </a:ln>
        </p:spPr>
      </p:pic>
      <p:pic>
        <p:nvPicPr>
          <p:cNvPr id="354" name="Restaurant365 Logo.png" descr="Restaurant365 Logo.png"/>
          <p:cNvPicPr>
            <a:picLocks noChangeAspect="1"/>
          </p:cNvPicPr>
          <p:nvPr/>
        </p:nvPicPr>
        <p:blipFill>
          <a:blip r:embed="rId6">
            <a:extLst/>
          </a:blip>
          <a:stretch>
            <a:fillRect/>
          </a:stretch>
        </p:blipFill>
        <p:spPr>
          <a:xfrm>
            <a:off x="6250756" y="10046096"/>
            <a:ext cx="2444600" cy="25229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357" name="Google Shape;92;g10efe7fe628_1_353"/>
          <p:cNvSpPr txBox="1"/>
          <p:nvPr>
            <p:ph type="sldNum" sz="quarter" idx="4294967295"/>
          </p:nvPr>
        </p:nvSpPr>
        <p:spPr>
          <a:xfrm>
            <a:off x="22891154" y="12953144"/>
            <a:ext cx="238722"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358"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Adopt Best-In-Class Technology Today</a:t>
            </a:r>
          </a:p>
        </p:txBody>
      </p:sp>
      <p:sp>
        <p:nvSpPr>
          <p:cNvPr id="359"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360"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363" name="Google Shape;84;g10efe7fe628_1_353"/>
          <p:cNvGrpSpPr/>
          <p:nvPr/>
        </p:nvGrpSpPr>
        <p:grpSpPr>
          <a:xfrm>
            <a:off x="1431069" y="3474807"/>
            <a:ext cx="12352886" cy="8596198"/>
            <a:chOff x="0" y="0"/>
            <a:chExt cx="12352885" cy="8596197"/>
          </a:xfrm>
        </p:grpSpPr>
        <p:sp>
          <p:nvSpPr>
            <p:cNvPr id="361" name="Rounded Rectangle"/>
            <p:cNvSpPr/>
            <p:nvPr/>
          </p:nvSpPr>
          <p:spPr>
            <a:xfrm>
              <a:off x="0" y="0"/>
              <a:ext cx="12352886" cy="8596198"/>
            </a:xfrm>
            <a:prstGeom prst="roundRect">
              <a:avLst>
                <a:gd name="adj" fmla="val 1786"/>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362" name="REALIZE BENEFITS — both immediate and long-term:…"/>
            <p:cNvSpPr txBox="1"/>
            <p:nvPr/>
          </p:nvSpPr>
          <p:spPr>
            <a:xfrm>
              <a:off x="301014" y="481433"/>
              <a:ext cx="11444910" cy="7600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200">
                  <a:latin typeface="Helvetica Neue Light"/>
                  <a:ea typeface="Helvetica Neue Light"/>
                  <a:cs typeface="Helvetica Neue Light"/>
                  <a:sym typeface="Helvetica Neue Light"/>
                </a:defRPr>
              </a:pPr>
              <a:r>
                <a:t>REALIZE BENEFITS — both immediate and long-term: </a:t>
              </a:r>
            </a:p>
            <a:p>
              <a:pPr>
                <a:defRPr sz="3200">
                  <a:latin typeface="Helvetica Neue Light"/>
                  <a:ea typeface="Helvetica Neue Light"/>
                  <a:cs typeface="Helvetica Neue Light"/>
                  <a:sym typeface="Helvetica Neue Light"/>
                </a:defRPr>
              </a:pP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Automated Recommended Orders (save time)</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Invoice / Cost Collection (save time – manual entry/accounting)</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Electronic Payments (save time – store/accounting)</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AI Generated AvT (losses for all product types – save time on counting)</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Profitability and Performance Metrics by Alcohol Category and Brand at store level &amp; regional/market level (price integrity &amp; improved promotional mix to increase profit margins at the bar)</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Streamlined process to scale across multiple locations and multiple team members (more scalable process to implements in industry suffering from high turnover)</a:t>
              </a:r>
            </a:p>
          </p:txBody>
        </p:sp>
      </p:grpSp>
      <p:pic>
        <p:nvPicPr>
          <p:cNvPr id="364" name="Screen Shot 2023-03-31 at 9.34.17 AM.png" descr="Screen Shot 2023-03-31 at 9.34.17 AM.png"/>
          <p:cNvPicPr>
            <a:picLocks noChangeAspect="1"/>
          </p:cNvPicPr>
          <p:nvPr/>
        </p:nvPicPr>
        <p:blipFill>
          <a:blip r:embed="rId3">
            <a:extLst/>
          </a:blip>
          <a:srcRect l="0" t="914" r="0" b="3060"/>
          <a:stretch>
            <a:fillRect/>
          </a:stretch>
        </p:blipFill>
        <p:spPr>
          <a:xfrm>
            <a:off x="14693382" y="3633299"/>
            <a:ext cx="8677386" cy="827922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Google Shape;456;p12"/>
          <p:cNvSpPr txBox="1"/>
          <p:nvPr/>
        </p:nvSpPr>
        <p:spPr>
          <a:xfrm>
            <a:off x="1235075" y="6825139"/>
            <a:ext cx="14616677" cy="218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7200">
                <a:latin typeface="Raleway"/>
                <a:ea typeface="Raleway"/>
                <a:cs typeface="Raleway"/>
                <a:sym typeface="Raleway"/>
              </a:defRPr>
            </a:pPr>
            <a:r>
              <a:t>EXTEND YOUR </a:t>
            </a:r>
          </a:p>
          <a:p>
            <a:pPr>
              <a:defRPr b="1" sz="7200">
                <a:latin typeface="Raleway"/>
                <a:ea typeface="Raleway"/>
                <a:cs typeface="Raleway"/>
                <a:sym typeface="Raleway"/>
              </a:defRPr>
            </a:pPr>
            <a:r>
              <a:t>CAPABILITIES TODAY!</a:t>
            </a:r>
          </a:p>
        </p:txBody>
      </p:sp>
      <p:sp>
        <p:nvSpPr>
          <p:cNvPr id="367" name="Google Shape;461;p12"/>
          <p:cNvSpPr txBox="1"/>
          <p:nvPr/>
        </p:nvSpPr>
        <p:spPr>
          <a:xfrm>
            <a:off x="1343182" y="9353681"/>
            <a:ext cx="11574583"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Raleway"/>
                <a:ea typeface="Raleway"/>
                <a:cs typeface="Raleway"/>
                <a:sym typeface="Raleway"/>
              </a:defRPr>
            </a:lvl1pPr>
          </a:lstStyle>
          <a:p>
            <a:pPr/>
            <a:r>
              <a:t>beerboard.com </a:t>
            </a:r>
          </a:p>
        </p:txBody>
      </p:sp>
      <p:sp>
        <p:nvSpPr>
          <p:cNvPr id="368" name="Google Shape;58;p1"/>
          <p:cNvSpPr/>
          <p:nvPr/>
        </p:nvSpPr>
        <p:spPr>
          <a:xfrm>
            <a:off x="16611600" y="0"/>
            <a:ext cx="7772400" cy="13716000"/>
          </a:xfrm>
          <a:prstGeom prst="rect">
            <a:avLst/>
          </a:prstGeom>
          <a:solidFill>
            <a:srgbClr val="FFFFFF"/>
          </a:solidFill>
          <a:ln w="12700">
            <a:solidFill>
              <a:srgbClr val="FFFFFF"/>
            </a:solidFill>
          </a:ln>
        </p:spPr>
        <p:txBody>
          <a:bodyPr lIns="91438" tIns="91438" rIns="91438" bIns="91438" anchor="ctr"/>
          <a:lstStyle/>
          <a:p>
            <a:pPr algn="ctr">
              <a:defRPr sz="3600">
                <a:solidFill>
                  <a:srgbClr val="FFFFFF"/>
                </a:solidFill>
                <a:latin typeface="Raleway"/>
                <a:ea typeface="Raleway"/>
                <a:cs typeface="Raleway"/>
                <a:sym typeface="Raleway"/>
              </a:defRPr>
            </a:pPr>
          </a:p>
        </p:txBody>
      </p:sp>
      <p:grpSp>
        <p:nvGrpSpPr>
          <p:cNvPr id="371" name="Google Shape;63;p1"/>
          <p:cNvGrpSpPr/>
          <p:nvPr/>
        </p:nvGrpSpPr>
        <p:grpSpPr>
          <a:xfrm>
            <a:off x="5922585" y="769731"/>
            <a:ext cx="3540164" cy="833080"/>
            <a:chOff x="0" y="-1"/>
            <a:chExt cx="3540162" cy="833078"/>
          </a:xfrm>
        </p:grpSpPr>
        <p:sp>
          <p:nvSpPr>
            <p:cNvPr id="369" name="Google Shape;64;p1"/>
            <p:cNvSpPr/>
            <p:nvPr/>
          </p:nvSpPr>
          <p:spPr>
            <a:xfrm>
              <a:off x="240092" y="206254"/>
              <a:ext cx="3059976" cy="417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5" y="12093"/>
                  </a:moveTo>
                  <a:cubicBezTo>
                    <a:pt x="13046" y="11676"/>
                    <a:pt x="12978" y="11259"/>
                    <a:pt x="12899" y="11009"/>
                  </a:cubicBezTo>
                  <a:cubicBezTo>
                    <a:pt x="12819" y="10675"/>
                    <a:pt x="12739" y="10425"/>
                    <a:pt x="12660" y="10175"/>
                  </a:cubicBezTo>
                  <a:cubicBezTo>
                    <a:pt x="12580" y="9924"/>
                    <a:pt x="12489" y="9674"/>
                    <a:pt x="12421" y="9424"/>
                  </a:cubicBezTo>
                  <a:cubicBezTo>
                    <a:pt x="12341" y="9174"/>
                    <a:pt x="12273" y="8924"/>
                    <a:pt x="12205" y="8590"/>
                  </a:cubicBezTo>
                  <a:cubicBezTo>
                    <a:pt x="12148" y="8256"/>
                    <a:pt x="12091" y="7839"/>
                    <a:pt x="12057" y="7422"/>
                  </a:cubicBezTo>
                  <a:cubicBezTo>
                    <a:pt x="12023" y="6922"/>
                    <a:pt x="12000" y="6338"/>
                    <a:pt x="12000" y="5671"/>
                  </a:cubicBezTo>
                  <a:lnTo>
                    <a:pt x="12000" y="5254"/>
                  </a:lnTo>
                  <a:cubicBezTo>
                    <a:pt x="12000" y="4837"/>
                    <a:pt x="12011" y="4337"/>
                    <a:pt x="12034" y="3920"/>
                  </a:cubicBezTo>
                  <a:cubicBezTo>
                    <a:pt x="12057" y="3503"/>
                    <a:pt x="12091" y="3169"/>
                    <a:pt x="12125" y="2836"/>
                  </a:cubicBezTo>
                  <a:cubicBezTo>
                    <a:pt x="12171" y="2502"/>
                    <a:pt x="12216" y="2252"/>
                    <a:pt x="12273" y="2085"/>
                  </a:cubicBezTo>
                  <a:cubicBezTo>
                    <a:pt x="12330" y="1918"/>
                    <a:pt x="12387" y="1835"/>
                    <a:pt x="12455" y="1835"/>
                  </a:cubicBezTo>
                  <a:lnTo>
                    <a:pt x="12614" y="1835"/>
                  </a:lnTo>
                  <a:cubicBezTo>
                    <a:pt x="12671" y="1835"/>
                    <a:pt x="12739" y="1918"/>
                    <a:pt x="12796" y="2085"/>
                  </a:cubicBezTo>
                  <a:cubicBezTo>
                    <a:pt x="12853" y="2252"/>
                    <a:pt x="12899" y="2502"/>
                    <a:pt x="12944" y="2836"/>
                  </a:cubicBezTo>
                  <a:cubicBezTo>
                    <a:pt x="12990" y="3169"/>
                    <a:pt x="13024" y="3503"/>
                    <a:pt x="13035" y="3920"/>
                  </a:cubicBezTo>
                  <a:cubicBezTo>
                    <a:pt x="13058" y="4337"/>
                    <a:pt x="13069" y="4754"/>
                    <a:pt x="13069" y="5254"/>
                  </a:cubicBezTo>
                  <a:lnTo>
                    <a:pt x="13069" y="6088"/>
                  </a:lnTo>
                  <a:lnTo>
                    <a:pt x="13319" y="5754"/>
                  </a:lnTo>
                  <a:lnTo>
                    <a:pt x="13319" y="5171"/>
                  </a:lnTo>
                  <a:cubicBezTo>
                    <a:pt x="13319" y="4504"/>
                    <a:pt x="13297" y="3836"/>
                    <a:pt x="13263" y="3169"/>
                  </a:cubicBezTo>
                  <a:cubicBezTo>
                    <a:pt x="13228" y="2585"/>
                    <a:pt x="13172" y="2002"/>
                    <a:pt x="13115" y="1501"/>
                  </a:cubicBezTo>
                  <a:cubicBezTo>
                    <a:pt x="13046" y="1001"/>
                    <a:pt x="12978" y="667"/>
                    <a:pt x="12899" y="417"/>
                  </a:cubicBezTo>
                  <a:cubicBezTo>
                    <a:pt x="12808" y="167"/>
                    <a:pt x="12717" y="0"/>
                    <a:pt x="12626" y="0"/>
                  </a:cubicBezTo>
                  <a:lnTo>
                    <a:pt x="12444" y="0"/>
                  </a:lnTo>
                  <a:cubicBezTo>
                    <a:pt x="12353" y="0"/>
                    <a:pt x="12262" y="167"/>
                    <a:pt x="12171" y="417"/>
                  </a:cubicBezTo>
                  <a:cubicBezTo>
                    <a:pt x="12000" y="917"/>
                    <a:pt x="11864" y="1918"/>
                    <a:pt x="11795" y="3169"/>
                  </a:cubicBezTo>
                  <a:cubicBezTo>
                    <a:pt x="11761" y="3836"/>
                    <a:pt x="11738" y="4504"/>
                    <a:pt x="11738" y="5171"/>
                  </a:cubicBezTo>
                  <a:lnTo>
                    <a:pt x="11738" y="5588"/>
                  </a:lnTo>
                  <a:cubicBezTo>
                    <a:pt x="11738" y="6338"/>
                    <a:pt x="11750" y="7172"/>
                    <a:pt x="11795" y="7839"/>
                  </a:cubicBezTo>
                  <a:cubicBezTo>
                    <a:pt x="11829" y="8423"/>
                    <a:pt x="11886" y="9007"/>
                    <a:pt x="11943" y="9424"/>
                  </a:cubicBezTo>
                  <a:cubicBezTo>
                    <a:pt x="12011" y="9841"/>
                    <a:pt x="12080" y="10258"/>
                    <a:pt x="12159" y="10508"/>
                  </a:cubicBezTo>
                  <a:cubicBezTo>
                    <a:pt x="12239" y="10758"/>
                    <a:pt x="12318" y="11092"/>
                    <a:pt x="12398" y="11259"/>
                  </a:cubicBezTo>
                  <a:cubicBezTo>
                    <a:pt x="12489" y="11509"/>
                    <a:pt x="12569" y="11759"/>
                    <a:pt x="12648" y="11926"/>
                  </a:cubicBezTo>
                  <a:cubicBezTo>
                    <a:pt x="12728" y="12176"/>
                    <a:pt x="12796" y="12426"/>
                    <a:pt x="12864" y="12760"/>
                  </a:cubicBezTo>
                  <a:cubicBezTo>
                    <a:pt x="12921" y="13093"/>
                    <a:pt x="12978" y="13510"/>
                    <a:pt x="13012" y="14011"/>
                  </a:cubicBezTo>
                  <a:cubicBezTo>
                    <a:pt x="13046" y="14595"/>
                    <a:pt x="13069" y="15178"/>
                    <a:pt x="13069" y="15846"/>
                  </a:cubicBezTo>
                  <a:lnTo>
                    <a:pt x="13069" y="16429"/>
                  </a:lnTo>
                  <a:cubicBezTo>
                    <a:pt x="13069" y="16846"/>
                    <a:pt x="13058" y="17347"/>
                    <a:pt x="13035" y="17764"/>
                  </a:cubicBezTo>
                  <a:cubicBezTo>
                    <a:pt x="13012" y="18181"/>
                    <a:pt x="12978" y="18514"/>
                    <a:pt x="12933" y="18848"/>
                  </a:cubicBezTo>
                  <a:cubicBezTo>
                    <a:pt x="12887" y="19181"/>
                    <a:pt x="12842" y="19432"/>
                    <a:pt x="12785" y="19598"/>
                  </a:cubicBezTo>
                  <a:cubicBezTo>
                    <a:pt x="12728" y="19765"/>
                    <a:pt x="12671" y="19849"/>
                    <a:pt x="12603" y="19849"/>
                  </a:cubicBezTo>
                  <a:lnTo>
                    <a:pt x="12409" y="19849"/>
                  </a:lnTo>
                  <a:cubicBezTo>
                    <a:pt x="12341" y="19849"/>
                    <a:pt x="12284" y="19765"/>
                    <a:pt x="12227" y="19598"/>
                  </a:cubicBezTo>
                  <a:cubicBezTo>
                    <a:pt x="12171" y="19432"/>
                    <a:pt x="12125" y="19181"/>
                    <a:pt x="12080" y="18848"/>
                  </a:cubicBezTo>
                  <a:cubicBezTo>
                    <a:pt x="12034" y="18514"/>
                    <a:pt x="12000" y="18181"/>
                    <a:pt x="11977" y="17764"/>
                  </a:cubicBezTo>
                  <a:cubicBezTo>
                    <a:pt x="11955" y="17347"/>
                    <a:pt x="11943" y="16930"/>
                    <a:pt x="11943" y="16429"/>
                  </a:cubicBezTo>
                  <a:lnTo>
                    <a:pt x="11943" y="15262"/>
                  </a:lnTo>
                  <a:lnTo>
                    <a:pt x="11693" y="15595"/>
                  </a:lnTo>
                  <a:lnTo>
                    <a:pt x="11693" y="16429"/>
                  </a:lnTo>
                  <a:cubicBezTo>
                    <a:pt x="11693" y="17096"/>
                    <a:pt x="11716" y="17847"/>
                    <a:pt x="11750" y="18431"/>
                  </a:cubicBezTo>
                  <a:cubicBezTo>
                    <a:pt x="11784" y="19015"/>
                    <a:pt x="11841" y="19598"/>
                    <a:pt x="11909" y="20099"/>
                  </a:cubicBezTo>
                  <a:cubicBezTo>
                    <a:pt x="11977" y="20599"/>
                    <a:pt x="12057" y="20933"/>
                    <a:pt x="12136" y="21183"/>
                  </a:cubicBezTo>
                  <a:cubicBezTo>
                    <a:pt x="12227" y="21433"/>
                    <a:pt x="12318" y="21600"/>
                    <a:pt x="12409" y="21600"/>
                  </a:cubicBezTo>
                  <a:lnTo>
                    <a:pt x="12614" y="21600"/>
                  </a:lnTo>
                  <a:cubicBezTo>
                    <a:pt x="12705" y="21600"/>
                    <a:pt x="12796" y="21433"/>
                    <a:pt x="12887" y="21183"/>
                  </a:cubicBezTo>
                  <a:cubicBezTo>
                    <a:pt x="12967" y="20933"/>
                    <a:pt x="13046" y="20516"/>
                    <a:pt x="13115" y="20099"/>
                  </a:cubicBezTo>
                  <a:cubicBezTo>
                    <a:pt x="13251" y="19098"/>
                    <a:pt x="13331" y="17847"/>
                    <a:pt x="13331" y="16429"/>
                  </a:cubicBezTo>
                  <a:lnTo>
                    <a:pt x="13331" y="15846"/>
                  </a:lnTo>
                  <a:cubicBezTo>
                    <a:pt x="13331" y="15095"/>
                    <a:pt x="13319" y="14261"/>
                    <a:pt x="13274" y="13510"/>
                  </a:cubicBezTo>
                  <a:cubicBezTo>
                    <a:pt x="13228" y="13010"/>
                    <a:pt x="13183" y="12510"/>
                    <a:pt x="13115" y="12093"/>
                  </a:cubicBezTo>
                  <a:moveTo>
                    <a:pt x="21600" y="2168"/>
                  </a:moveTo>
                  <a:lnTo>
                    <a:pt x="21600" y="334"/>
                  </a:lnTo>
                  <a:lnTo>
                    <a:pt x="20008" y="334"/>
                  </a:lnTo>
                  <a:lnTo>
                    <a:pt x="20008" y="21433"/>
                  </a:lnTo>
                  <a:lnTo>
                    <a:pt x="21600" y="21433"/>
                  </a:lnTo>
                  <a:lnTo>
                    <a:pt x="21600" y="19598"/>
                  </a:lnTo>
                  <a:lnTo>
                    <a:pt x="20258" y="19598"/>
                  </a:lnTo>
                  <a:lnTo>
                    <a:pt x="20258" y="11759"/>
                  </a:lnTo>
                  <a:lnTo>
                    <a:pt x="21338" y="11759"/>
                  </a:lnTo>
                  <a:lnTo>
                    <a:pt x="21338" y="9924"/>
                  </a:lnTo>
                  <a:lnTo>
                    <a:pt x="20258" y="9924"/>
                  </a:lnTo>
                  <a:lnTo>
                    <a:pt x="20258" y="2085"/>
                  </a:lnTo>
                  <a:lnTo>
                    <a:pt x="21600" y="2085"/>
                  </a:lnTo>
                  <a:close/>
                  <a:moveTo>
                    <a:pt x="18017" y="21600"/>
                  </a:moveTo>
                  <a:lnTo>
                    <a:pt x="18279" y="21600"/>
                  </a:lnTo>
                  <a:lnTo>
                    <a:pt x="18279" y="334"/>
                  </a:lnTo>
                  <a:lnTo>
                    <a:pt x="18028" y="334"/>
                  </a:lnTo>
                  <a:lnTo>
                    <a:pt x="18017" y="21600"/>
                  </a:lnTo>
                  <a:close/>
                  <a:moveTo>
                    <a:pt x="14809" y="2168"/>
                  </a:moveTo>
                  <a:lnTo>
                    <a:pt x="15481" y="2168"/>
                  </a:lnTo>
                  <a:lnTo>
                    <a:pt x="15481" y="21433"/>
                  </a:lnTo>
                  <a:lnTo>
                    <a:pt x="15731" y="21433"/>
                  </a:lnTo>
                  <a:lnTo>
                    <a:pt x="15731" y="2085"/>
                  </a:lnTo>
                  <a:lnTo>
                    <a:pt x="16402" y="2085"/>
                  </a:lnTo>
                  <a:lnTo>
                    <a:pt x="16402" y="250"/>
                  </a:lnTo>
                  <a:lnTo>
                    <a:pt x="14798" y="250"/>
                  </a:lnTo>
                  <a:lnTo>
                    <a:pt x="14809" y="2168"/>
                  </a:lnTo>
                  <a:close/>
                  <a:moveTo>
                    <a:pt x="8747" y="10675"/>
                  </a:moveTo>
                  <a:lnTo>
                    <a:pt x="8747" y="2168"/>
                  </a:lnTo>
                  <a:lnTo>
                    <a:pt x="9373" y="2168"/>
                  </a:lnTo>
                  <a:cubicBezTo>
                    <a:pt x="9429" y="2168"/>
                    <a:pt x="9498" y="2252"/>
                    <a:pt x="9554" y="2419"/>
                  </a:cubicBezTo>
                  <a:cubicBezTo>
                    <a:pt x="9611" y="2585"/>
                    <a:pt x="9657" y="2836"/>
                    <a:pt x="9691" y="3169"/>
                  </a:cubicBezTo>
                  <a:cubicBezTo>
                    <a:pt x="9736" y="3503"/>
                    <a:pt x="9771" y="3836"/>
                    <a:pt x="9782" y="4253"/>
                  </a:cubicBezTo>
                  <a:cubicBezTo>
                    <a:pt x="9805" y="4670"/>
                    <a:pt x="9816" y="5087"/>
                    <a:pt x="9816" y="5588"/>
                  </a:cubicBezTo>
                  <a:lnTo>
                    <a:pt x="9816" y="7339"/>
                  </a:lnTo>
                  <a:cubicBezTo>
                    <a:pt x="9816" y="7839"/>
                    <a:pt x="9805" y="8256"/>
                    <a:pt x="9782" y="8673"/>
                  </a:cubicBezTo>
                  <a:cubicBezTo>
                    <a:pt x="9759" y="9090"/>
                    <a:pt x="9725" y="9424"/>
                    <a:pt x="9691" y="9758"/>
                  </a:cubicBezTo>
                  <a:cubicBezTo>
                    <a:pt x="9645" y="10091"/>
                    <a:pt x="9600" y="10341"/>
                    <a:pt x="9554" y="10508"/>
                  </a:cubicBezTo>
                  <a:cubicBezTo>
                    <a:pt x="9498" y="10675"/>
                    <a:pt x="9441" y="10758"/>
                    <a:pt x="9373" y="10758"/>
                  </a:cubicBezTo>
                  <a:lnTo>
                    <a:pt x="8747" y="10675"/>
                  </a:lnTo>
                  <a:close/>
                  <a:moveTo>
                    <a:pt x="9657" y="12093"/>
                  </a:moveTo>
                  <a:cubicBezTo>
                    <a:pt x="9827" y="11592"/>
                    <a:pt x="9964" y="10591"/>
                    <a:pt x="10032" y="9341"/>
                  </a:cubicBezTo>
                  <a:cubicBezTo>
                    <a:pt x="10066" y="8673"/>
                    <a:pt x="10089" y="8006"/>
                    <a:pt x="10089" y="7339"/>
                  </a:cubicBezTo>
                  <a:lnTo>
                    <a:pt x="10089" y="5588"/>
                  </a:lnTo>
                  <a:cubicBezTo>
                    <a:pt x="10089" y="4920"/>
                    <a:pt x="10066" y="4170"/>
                    <a:pt x="10032" y="3586"/>
                  </a:cubicBezTo>
                  <a:cubicBezTo>
                    <a:pt x="9964" y="2335"/>
                    <a:pt x="9827" y="1334"/>
                    <a:pt x="9657" y="834"/>
                  </a:cubicBezTo>
                  <a:cubicBezTo>
                    <a:pt x="9566" y="584"/>
                    <a:pt x="9475" y="417"/>
                    <a:pt x="9384" y="417"/>
                  </a:cubicBezTo>
                  <a:lnTo>
                    <a:pt x="8485" y="417"/>
                  </a:lnTo>
                  <a:lnTo>
                    <a:pt x="8485" y="21433"/>
                  </a:lnTo>
                  <a:lnTo>
                    <a:pt x="8736" y="21433"/>
                  </a:lnTo>
                  <a:lnTo>
                    <a:pt x="8736" y="12426"/>
                  </a:lnTo>
                  <a:lnTo>
                    <a:pt x="9088" y="12426"/>
                  </a:lnTo>
                  <a:lnTo>
                    <a:pt x="9850" y="21433"/>
                  </a:lnTo>
                  <a:lnTo>
                    <a:pt x="10146" y="21433"/>
                  </a:lnTo>
                  <a:lnTo>
                    <a:pt x="9384" y="12426"/>
                  </a:lnTo>
                  <a:cubicBezTo>
                    <a:pt x="9475" y="12426"/>
                    <a:pt x="9566" y="12343"/>
                    <a:pt x="9657" y="12093"/>
                  </a:cubicBezTo>
                  <a:moveTo>
                    <a:pt x="6518" y="21433"/>
                  </a:moveTo>
                  <a:lnTo>
                    <a:pt x="6768" y="21433"/>
                  </a:lnTo>
                  <a:lnTo>
                    <a:pt x="6768" y="334"/>
                  </a:lnTo>
                  <a:lnTo>
                    <a:pt x="6518" y="334"/>
                  </a:lnTo>
                  <a:lnTo>
                    <a:pt x="6518" y="21433"/>
                  </a:lnTo>
                  <a:close/>
                  <a:moveTo>
                    <a:pt x="0" y="2168"/>
                  </a:moveTo>
                  <a:lnTo>
                    <a:pt x="671" y="2168"/>
                  </a:lnTo>
                  <a:lnTo>
                    <a:pt x="671" y="21433"/>
                  </a:lnTo>
                  <a:lnTo>
                    <a:pt x="921" y="21433"/>
                  </a:lnTo>
                  <a:lnTo>
                    <a:pt x="921" y="2085"/>
                  </a:lnTo>
                  <a:lnTo>
                    <a:pt x="1604" y="2085"/>
                  </a:lnTo>
                  <a:lnTo>
                    <a:pt x="1604" y="250"/>
                  </a:lnTo>
                  <a:lnTo>
                    <a:pt x="0" y="250"/>
                  </a:lnTo>
                  <a:lnTo>
                    <a:pt x="0" y="2168"/>
                  </a:lnTo>
                  <a:close/>
                  <a:moveTo>
                    <a:pt x="4538" y="10008"/>
                  </a:moveTo>
                  <a:lnTo>
                    <a:pt x="3458" y="10008"/>
                  </a:lnTo>
                  <a:lnTo>
                    <a:pt x="3458" y="334"/>
                  </a:lnTo>
                  <a:lnTo>
                    <a:pt x="3208" y="334"/>
                  </a:lnTo>
                  <a:lnTo>
                    <a:pt x="3208" y="21433"/>
                  </a:lnTo>
                  <a:lnTo>
                    <a:pt x="3458" y="21433"/>
                  </a:lnTo>
                  <a:lnTo>
                    <a:pt x="3458" y="11759"/>
                  </a:lnTo>
                  <a:lnTo>
                    <a:pt x="4538" y="11759"/>
                  </a:lnTo>
                  <a:lnTo>
                    <a:pt x="4538" y="21433"/>
                  </a:lnTo>
                  <a:lnTo>
                    <a:pt x="4789" y="21433"/>
                  </a:lnTo>
                  <a:lnTo>
                    <a:pt x="4789" y="334"/>
                  </a:lnTo>
                  <a:lnTo>
                    <a:pt x="4538" y="334"/>
                  </a:lnTo>
                  <a:lnTo>
                    <a:pt x="4538" y="10008"/>
                  </a:lnTo>
                  <a:close/>
                </a:path>
              </a:pathLst>
            </a:custGeom>
            <a:solidFill>
              <a:srgbClr val="FFFFFF"/>
            </a:solidFill>
            <a:ln w="12700" cap="flat">
              <a:noFill/>
              <a:miter lim="400000"/>
            </a:ln>
            <a:effectLst/>
          </p:spPr>
          <p:txBody>
            <a:bodyPr wrap="square" lIns="91438" tIns="91438" rIns="91438" bIns="91438" numCol="1" anchor="ctr">
              <a:noAutofit/>
            </a:bodyPr>
            <a:lstStyle/>
            <a:p>
              <a:pPr>
                <a:defRPr sz="3600">
                  <a:latin typeface="Raleway"/>
                  <a:ea typeface="Raleway"/>
                  <a:cs typeface="Raleway"/>
                  <a:sym typeface="Raleway"/>
                </a:defRPr>
              </a:pPr>
            </a:p>
          </p:txBody>
        </p:sp>
        <p:sp>
          <p:nvSpPr>
            <p:cNvPr id="370" name="Google Shape;65;p1"/>
            <p:cNvSpPr/>
            <p:nvPr/>
          </p:nvSpPr>
          <p:spPr>
            <a:xfrm>
              <a:off x="-1" y="-2"/>
              <a:ext cx="3540163" cy="833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 y="1086"/>
                  </a:moveTo>
                  <a:cubicBezTo>
                    <a:pt x="305" y="1086"/>
                    <a:pt x="256" y="1253"/>
                    <a:pt x="256" y="1504"/>
                  </a:cubicBezTo>
                  <a:lnTo>
                    <a:pt x="256" y="20096"/>
                  </a:lnTo>
                  <a:cubicBezTo>
                    <a:pt x="256" y="20305"/>
                    <a:pt x="295" y="20514"/>
                    <a:pt x="354" y="20514"/>
                  </a:cubicBezTo>
                  <a:lnTo>
                    <a:pt x="21246" y="20514"/>
                  </a:lnTo>
                  <a:cubicBezTo>
                    <a:pt x="21295" y="20514"/>
                    <a:pt x="21344" y="20347"/>
                    <a:pt x="21344" y="20096"/>
                  </a:cubicBezTo>
                  <a:lnTo>
                    <a:pt x="21344" y="1504"/>
                  </a:lnTo>
                  <a:cubicBezTo>
                    <a:pt x="21344" y="1295"/>
                    <a:pt x="21305" y="1086"/>
                    <a:pt x="21246" y="1086"/>
                  </a:cubicBezTo>
                  <a:lnTo>
                    <a:pt x="354" y="1086"/>
                  </a:lnTo>
                  <a:close/>
                  <a:moveTo>
                    <a:pt x="21246" y="21600"/>
                  </a:moveTo>
                  <a:lnTo>
                    <a:pt x="354" y="21600"/>
                  </a:lnTo>
                  <a:cubicBezTo>
                    <a:pt x="157" y="21600"/>
                    <a:pt x="0" y="20932"/>
                    <a:pt x="0" y="20096"/>
                  </a:cubicBezTo>
                  <a:lnTo>
                    <a:pt x="0" y="1504"/>
                  </a:lnTo>
                  <a:cubicBezTo>
                    <a:pt x="0" y="668"/>
                    <a:pt x="157" y="0"/>
                    <a:pt x="354" y="0"/>
                  </a:cubicBezTo>
                  <a:lnTo>
                    <a:pt x="21246" y="0"/>
                  </a:lnTo>
                  <a:cubicBezTo>
                    <a:pt x="21443" y="0"/>
                    <a:pt x="21600" y="668"/>
                    <a:pt x="21600" y="1504"/>
                  </a:cubicBezTo>
                  <a:lnTo>
                    <a:pt x="21600" y="20096"/>
                  </a:lnTo>
                  <a:cubicBezTo>
                    <a:pt x="21590" y="20932"/>
                    <a:pt x="21433" y="21600"/>
                    <a:pt x="21246" y="21600"/>
                  </a:cubicBezTo>
                </a:path>
              </a:pathLst>
            </a:custGeom>
            <a:solidFill>
              <a:srgbClr val="FFFFFF"/>
            </a:solidFill>
            <a:ln w="12700" cap="flat">
              <a:noFill/>
              <a:miter lim="400000"/>
            </a:ln>
            <a:effectLst/>
          </p:spPr>
          <p:txBody>
            <a:bodyPr wrap="square" lIns="91438" tIns="91438" rIns="91438" bIns="91438" numCol="1" anchor="ctr">
              <a:noAutofit/>
            </a:bodyPr>
            <a:lstStyle/>
            <a:p>
              <a:pPr>
                <a:defRPr sz="3600">
                  <a:latin typeface="Raleway"/>
                  <a:ea typeface="Raleway"/>
                  <a:cs typeface="Raleway"/>
                  <a:sym typeface="Raleway"/>
                </a:defRPr>
              </a:pPr>
            </a:p>
          </p:txBody>
        </p:sp>
      </p:grpSp>
      <p:sp>
        <p:nvSpPr>
          <p:cNvPr id="372" name="Google Shape;59;p1"/>
          <p:cNvSpPr/>
          <p:nvPr/>
        </p:nvSpPr>
        <p:spPr>
          <a:xfrm>
            <a:off x="1235074" y="-1"/>
            <a:ext cx="4194175" cy="2372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373" name="BeerBoard Logo WHT KO.png" descr="BeerBoard Logo WHT KO.png"/>
          <p:cNvPicPr>
            <a:picLocks noChangeAspect="1"/>
          </p:cNvPicPr>
          <p:nvPr/>
        </p:nvPicPr>
        <p:blipFill>
          <a:blip r:embed="rId2">
            <a:extLst/>
          </a:blip>
          <a:stretch>
            <a:fillRect/>
          </a:stretch>
        </p:blipFill>
        <p:spPr>
          <a:xfrm>
            <a:off x="1860082" y="611697"/>
            <a:ext cx="2944160" cy="114914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4" name="Adult Bar Beer (BW).jpg" descr="Adult Bar Beer (BW).jpg"/>
          <p:cNvPicPr>
            <a:picLocks noChangeAspect="1"/>
          </p:cNvPicPr>
          <p:nvPr/>
        </p:nvPicPr>
        <p:blipFill>
          <a:blip r:embed="rId2">
            <a:extLst/>
          </a:blip>
          <a:srcRect l="0" t="21670" r="0" b="0"/>
          <a:stretch>
            <a:fillRect/>
          </a:stretch>
        </p:blipFill>
        <p:spPr>
          <a:xfrm>
            <a:off x="-49859" y="-4577"/>
            <a:ext cx="24498877" cy="12794462"/>
          </a:xfrm>
          <a:prstGeom prst="rect">
            <a:avLst/>
          </a:prstGeom>
          <a:ln w="12700">
            <a:miter lim="400000"/>
          </a:ln>
        </p:spPr>
      </p:pic>
      <p:sp>
        <p:nvSpPr>
          <p:cNvPr id="125" name="Rectangle"/>
          <p:cNvSpPr/>
          <p:nvPr/>
        </p:nvSpPr>
        <p:spPr>
          <a:xfrm>
            <a:off x="-79093" y="1983"/>
            <a:ext cx="24542186" cy="12432897"/>
          </a:xfrm>
          <a:prstGeom prst="rect">
            <a:avLst/>
          </a:prstGeom>
          <a:solidFill>
            <a:srgbClr val="000000">
              <a:alpha val="33795"/>
            </a:srgbClr>
          </a:solidFill>
          <a:ln w="12700">
            <a:miter lim="400000"/>
          </a:ln>
        </p:spPr>
        <p:txBody>
          <a:bodyPr lIns="91438" tIns="91438" rIns="91438" bIns="91438"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26" name="Rectangle"/>
          <p:cNvSpPr/>
          <p:nvPr/>
        </p:nvSpPr>
        <p:spPr>
          <a:xfrm>
            <a:off x="-111563" y="12217526"/>
            <a:ext cx="24607126" cy="1514962"/>
          </a:xfrm>
          <a:prstGeom prst="rect">
            <a:avLst/>
          </a:prstGeom>
          <a:blipFill>
            <a:blip r:embed="rId3"/>
          </a:blipFill>
          <a:ln w="12700">
            <a:miter lim="400000"/>
          </a:ln>
        </p:spPr>
        <p:txBody>
          <a:bodyPr lIns="91438" tIns="91438" rIns="91438" bIns="91438" anchor="ctr"/>
          <a:lstStyle/>
          <a:p>
            <a:pPr algn="ctr" defTabSz="825500">
              <a:defRPr sz="5000">
                <a:solidFill>
                  <a:srgbClr val="1998A2"/>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127" name="BeerBoard Capabilities"/>
          <p:cNvSpPr txBox="1"/>
          <p:nvPr/>
        </p:nvSpPr>
        <p:spPr>
          <a:xfrm>
            <a:off x="8663788" y="5535588"/>
            <a:ext cx="7804659" cy="1365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85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lvl1pPr>
          </a:lstStyle>
          <a:p>
            <a:pPr/>
            <a:r>
              <a:t>BeerBoard Origin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130"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131" name="Google Shape;69;p13"/>
          <p:cNvSpPr txBox="1"/>
          <p:nvPr/>
        </p:nvSpPr>
        <p:spPr>
          <a:xfrm>
            <a:off x="1353937" y="2003326"/>
            <a:ext cx="19429122" cy="1701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BeerBoard Was Founded to Help Bar Owners Reduce Loss on Draft Beer</a:t>
            </a:r>
          </a:p>
        </p:txBody>
      </p:sp>
      <p:sp>
        <p:nvSpPr>
          <p:cNvPr id="132"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133"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sp>
        <p:nvSpPr>
          <p:cNvPr id="134" name="Google Shape;103;p14"/>
          <p:cNvSpPr txBox="1"/>
          <p:nvPr/>
        </p:nvSpPr>
        <p:spPr>
          <a:xfrm>
            <a:off x="1308422" y="4368336"/>
            <a:ext cx="21066578" cy="4133411"/>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a:defRPr sz="3200">
                <a:latin typeface="Helvetica Neue Light"/>
                <a:ea typeface="Helvetica Neue Light"/>
                <a:cs typeface="Helvetica Neue Light"/>
                <a:sym typeface="Helvetica Neue Light"/>
              </a:defRPr>
            </a:pPr>
            <a:r>
              <a:t>Prior to BeerBoard’s founding in 2005, bar owners were losing thousands of dollars per year, per location due to over-pouring, theft or underperforming draft systems. </a:t>
            </a:r>
          </a:p>
          <a:p>
            <a:pPr>
              <a:defRPr sz="3200">
                <a:latin typeface="Helvetica Neue Light"/>
                <a:ea typeface="Helvetica Neue Light"/>
                <a:cs typeface="Helvetica Neue Light"/>
                <a:sym typeface="Helvetica Neue Light"/>
              </a:defRPr>
            </a:pPr>
          </a:p>
          <a:p>
            <a:pPr>
              <a:defRPr sz="3200">
                <a:solidFill>
                  <a:srgbClr val="222222"/>
                </a:solidFill>
                <a:uFill>
                  <a:solidFill>
                    <a:srgbClr val="222222"/>
                  </a:solidFill>
                </a:uFill>
                <a:latin typeface="Helvetica Neue Light"/>
                <a:ea typeface="Helvetica Neue Light"/>
                <a:cs typeface="Helvetica Neue Light"/>
                <a:sym typeface="Helvetica Neue Light"/>
              </a:defRPr>
            </a:pPr>
            <a:r>
              <a:t>BeerBoard’s founder, Mark Young, previously ran a craft-beer focused distributorship servicing all of Upstate NY. Based on firsthand experience with challenges facing the industry, BeerBoard was conceived with the intent to bring more automation and intelligence to the beer supply chain. </a:t>
            </a:r>
          </a:p>
          <a:p>
            <a:pPr>
              <a:defRPr sz="3200">
                <a:solidFill>
                  <a:srgbClr val="222222"/>
                </a:solidFill>
                <a:uFill>
                  <a:solidFill>
                    <a:srgbClr val="222222"/>
                  </a:solidFill>
                </a:uFill>
                <a:latin typeface="Helvetica Neue Light"/>
                <a:ea typeface="Helvetica Neue Light"/>
                <a:cs typeface="Helvetica Neue Light"/>
                <a:sym typeface="Helvetica Neue Light"/>
              </a:defRPr>
            </a:pPr>
          </a:p>
          <a:p>
            <a:pPr>
              <a:defRPr sz="3200">
                <a:latin typeface="Helvetica Neue Light"/>
                <a:ea typeface="Helvetica Neue Light"/>
                <a:cs typeface="Helvetica Neue Light"/>
                <a:sym typeface="Helvetica Neue Light"/>
              </a:defRPr>
            </a:pPr>
            <a:r>
              <a:t>For the first time in the industry, BeerBoard provided bar owners and brewers real time, actionable data to drive sales: </a:t>
            </a:r>
          </a:p>
        </p:txBody>
      </p:sp>
      <p:sp>
        <p:nvSpPr>
          <p:cNvPr id="135" name="Google Shape;71;p13"/>
          <p:cNvSpPr txBox="1"/>
          <p:nvPr/>
        </p:nvSpPr>
        <p:spPr>
          <a:xfrm>
            <a:off x="2771293" y="8870447"/>
            <a:ext cx="12598422" cy="19694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Average loss of 24 pints per keg, or 18% of the product</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Flow meters installed on each draft line</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System tracked draft beer poured vs. cash register rings</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Monitoring included keg room temps, line cleaning and more</a:t>
            </a:r>
          </a:p>
        </p:txBody>
      </p:sp>
      <p:sp>
        <p:nvSpPr>
          <p:cNvPr id="136" name="As a result, BeerBoard was able to help bar owners lower draft beer loss to an average of less than 5% per location, resulting in reclaimed revenue of an average of $22,000 per location annually."/>
          <p:cNvSpPr txBox="1"/>
          <p:nvPr/>
        </p:nvSpPr>
        <p:spPr>
          <a:xfrm>
            <a:off x="1321855" y="11208560"/>
            <a:ext cx="21039712" cy="1161690"/>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defRPr sz="3200">
                <a:latin typeface="Helvetica Neue Light"/>
                <a:ea typeface="Helvetica Neue Light"/>
                <a:cs typeface="Helvetica Neue Light"/>
                <a:sym typeface="Helvetica Neue Light"/>
              </a:defRPr>
            </a:lvl1pPr>
          </a:lstStyle>
          <a:p>
            <a:pPr/>
            <a:r>
              <a:t>As a result, BeerBoard was able to help bar owners lower draft beer loss to an average of less than 5% per location, resulting in reclaimed revenue of an average of $22,000 per location annually.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139"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140" name="Google Shape;69;p13"/>
          <p:cNvSpPr txBox="1"/>
          <p:nvPr/>
        </p:nvSpPr>
        <p:spPr>
          <a:xfrm>
            <a:off x="1219395" y="1939646"/>
            <a:ext cx="18065062"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Company Growth Driven by Market Need</a:t>
            </a:r>
          </a:p>
        </p:txBody>
      </p:sp>
      <p:sp>
        <p:nvSpPr>
          <p:cNvPr id="141" name="Google Shape;71;p13"/>
          <p:cNvSpPr txBox="1"/>
          <p:nvPr/>
        </p:nvSpPr>
        <p:spPr>
          <a:xfrm>
            <a:off x="2771294" y="5465545"/>
            <a:ext cx="12598421" cy="19694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Data insights provided fact-based decision making </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Instant menu management and communication to consumers</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Retailers reduced inventory losses to less than 5%</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Increase premium beer sales by 10% or more</a:t>
            </a:r>
          </a:p>
        </p:txBody>
      </p:sp>
      <p:sp>
        <p:nvSpPr>
          <p:cNvPr id="142"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143"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sp>
        <p:nvSpPr>
          <p:cNvPr id="144" name="Google Shape;103;p14"/>
          <p:cNvSpPr txBox="1"/>
          <p:nvPr/>
        </p:nvSpPr>
        <p:spPr>
          <a:xfrm>
            <a:off x="1282553" y="3432497"/>
            <a:ext cx="18912338" cy="16569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lvl="1">
              <a:defRPr sz="3200">
                <a:latin typeface="Helvetica Neue Light"/>
                <a:ea typeface="Helvetica Neue Light"/>
                <a:cs typeface="Helvetica Neue Light"/>
                <a:sym typeface="Helvetica Neue Light"/>
              </a:defRPr>
            </a:pPr>
            <a:r>
              <a:t>In the early 2010s, with the explosion of craft beer, retailers were adding tap handles to meet demand. BeerBoard evolved its software platform to allow for synchronizing tap handles with the bar menu. BeerBoard was now offering a broader list of benefits to retailers, including:</a:t>
            </a:r>
          </a:p>
        </p:txBody>
      </p:sp>
      <p:sp>
        <p:nvSpPr>
          <p:cNvPr id="145" name="Google Shape;103;p14"/>
          <p:cNvSpPr txBox="1"/>
          <p:nvPr/>
        </p:nvSpPr>
        <p:spPr>
          <a:xfrm>
            <a:off x="1333601" y="7836496"/>
            <a:ext cx="18912336" cy="11616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lvl1pPr>
              <a:defRPr sz="3200">
                <a:latin typeface="Helvetica Neue Light"/>
                <a:ea typeface="Helvetica Neue Light"/>
                <a:cs typeface="Helvetica Neue Light"/>
                <a:sym typeface="Helvetica Neue Light"/>
              </a:defRPr>
            </a:lvl1pPr>
          </a:lstStyle>
          <a:p>
            <a:pPr/>
            <a:r>
              <a:t>As a result, BeerBoard’s client base grew exponentially due to the benefits above, adding national and regional retailers.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148"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149" name="Google Shape;69;p13"/>
          <p:cNvSpPr txBox="1"/>
          <p:nvPr/>
        </p:nvSpPr>
        <p:spPr>
          <a:xfrm>
            <a:off x="1219395" y="1939646"/>
            <a:ext cx="18065062"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Retail Partner Growth</a:t>
            </a:r>
          </a:p>
        </p:txBody>
      </p:sp>
      <p:sp>
        <p:nvSpPr>
          <p:cNvPr id="150"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sp>
        <p:nvSpPr>
          <p:cNvPr id="151" name="Google Shape;85;g10efe7fe628_1_353"/>
          <p:cNvSpPr/>
          <p:nvPr/>
        </p:nvSpPr>
        <p:spPr>
          <a:xfrm>
            <a:off x="12273690" y="6836743"/>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52" name="Google Shape;86;g10efe7fe628_1_353"/>
          <p:cNvSpPr/>
          <p:nvPr/>
        </p:nvSpPr>
        <p:spPr>
          <a:xfrm>
            <a:off x="15356751" y="6836743"/>
            <a:ext cx="2842046"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53" name="Google Shape;87;g10efe7fe628_1_353"/>
          <p:cNvSpPr/>
          <p:nvPr/>
        </p:nvSpPr>
        <p:spPr>
          <a:xfrm>
            <a:off x="18400892" y="6836743"/>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54" name="Google Shape;78;p13"/>
          <p:cNvSpPr/>
          <p:nvPr/>
        </p:nvSpPr>
        <p:spPr>
          <a:xfrm>
            <a:off x="9190215" y="6846061"/>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55" name="Google Shape;79;p13"/>
          <p:cNvSpPr/>
          <p:nvPr/>
        </p:nvSpPr>
        <p:spPr>
          <a:xfrm>
            <a:off x="6146072" y="6846061"/>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56" name="Google Shape;80;p13"/>
          <p:cNvSpPr/>
          <p:nvPr/>
        </p:nvSpPr>
        <p:spPr>
          <a:xfrm>
            <a:off x="3102141" y="6855824"/>
            <a:ext cx="2842252" cy="1333062"/>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57" name="BWW Logo Clean.png" descr="BWW Logo Clean.png"/>
          <p:cNvPicPr>
            <a:picLocks noChangeAspect="1"/>
          </p:cNvPicPr>
          <p:nvPr/>
        </p:nvPicPr>
        <p:blipFill>
          <a:blip r:embed="rId2">
            <a:extLst/>
          </a:blip>
          <a:srcRect l="0" t="3900" r="0" b="3900"/>
          <a:stretch>
            <a:fillRect/>
          </a:stretch>
        </p:blipFill>
        <p:spPr>
          <a:xfrm>
            <a:off x="3450909" y="7008918"/>
            <a:ext cx="2144818" cy="988748"/>
          </a:xfrm>
          <a:prstGeom prst="rect">
            <a:avLst/>
          </a:prstGeom>
          <a:ln w="12700">
            <a:miter lim="400000"/>
          </a:ln>
        </p:spPr>
      </p:pic>
      <p:pic>
        <p:nvPicPr>
          <p:cNvPr id="158" name="Mellow Mushroom.jpg" descr="Mellow Mushroom.jpg"/>
          <p:cNvPicPr>
            <a:picLocks noChangeAspect="1"/>
          </p:cNvPicPr>
          <p:nvPr/>
        </p:nvPicPr>
        <p:blipFill>
          <a:blip r:embed="rId3">
            <a:extLst/>
          </a:blip>
          <a:stretch>
            <a:fillRect/>
          </a:stretch>
        </p:blipFill>
        <p:spPr>
          <a:xfrm>
            <a:off x="16012847" y="7037689"/>
            <a:ext cx="1422987" cy="946934"/>
          </a:xfrm>
          <a:prstGeom prst="rect">
            <a:avLst/>
          </a:prstGeom>
          <a:ln w="12700">
            <a:miter lim="400000"/>
          </a:ln>
        </p:spPr>
      </p:pic>
      <p:pic>
        <p:nvPicPr>
          <p:cNvPr id="159" name="Hooters_New_Logo.png" descr="Hooters_New_Logo.png"/>
          <p:cNvPicPr>
            <a:picLocks noChangeAspect="1"/>
          </p:cNvPicPr>
          <p:nvPr/>
        </p:nvPicPr>
        <p:blipFill>
          <a:blip r:embed="rId4">
            <a:extLst/>
          </a:blip>
          <a:stretch>
            <a:fillRect/>
          </a:stretch>
        </p:blipFill>
        <p:spPr>
          <a:xfrm>
            <a:off x="12983806" y="7035689"/>
            <a:ext cx="1421526" cy="988888"/>
          </a:xfrm>
          <a:prstGeom prst="rect">
            <a:avLst/>
          </a:prstGeom>
          <a:ln w="12700">
            <a:miter lim="400000"/>
          </a:ln>
        </p:spPr>
      </p:pic>
      <p:pic>
        <p:nvPicPr>
          <p:cNvPr id="160" name="Picture 2" descr="Picture 2"/>
          <p:cNvPicPr>
            <a:picLocks noChangeAspect="1"/>
          </p:cNvPicPr>
          <p:nvPr/>
        </p:nvPicPr>
        <p:blipFill>
          <a:blip r:embed="rId5">
            <a:extLst/>
          </a:blip>
          <a:stretch>
            <a:fillRect/>
          </a:stretch>
        </p:blipFill>
        <p:spPr>
          <a:xfrm>
            <a:off x="9832826" y="7066349"/>
            <a:ext cx="1659305" cy="927367"/>
          </a:xfrm>
          <a:prstGeom prst="rect">
            <a:avLst/>
          </a:prstGeom>
          <a:ln w="12700">
            <a:miter lim="400000"/>
          </a:ln>
        </p:spPr>
      </p:pic>
      <p:pic>
        <p:nvPicPr>
          <p:cNvPr id="161" name="BeerBoard Logo WHT KO.png" descr="BeerBoard Logo WHT KO.png"/>
          <p:cNvPicPr>
            <a:picLocks noChangeAspect="1"/>
          </p:cNvPicPr>
          <p:nvPr/>
        </p:nvPicPr>
        <p:blipFill>
          <a:blip r:embed="rId6">
            <a:extLst/>
          </a:blip>
          <a:stretch>
            <a:fillRect/>
          </a:stretch>
        </p:blipFill>
        <p:spPr>
          <a:xfrm>
            <a:off x="18720322" y="-29240"/>
            <a:ext cx="2944159" cy="1149146"/>
          </a:xfrm>
          <a:prstGeom prst="rect">
            <a:avLst/>
          </a:prstGeom>
          <a:ln w="12700">
            <a:miter lim="400000"/>
          </a:ln>
        </p:spPr>
      </p:pic>
      <p:sp>
        <p:nvSpPr>
          <p:cNvPr id="162" name="Google Shape;103;p14"/>
          <p:cNvSpPr txBox="1"/>
          <p:nvPr/>
        </p:nvSpPr>
        <p:spPr>
          <a:xfrm>
            <a:off x="1282553" y="3432497"/>
            <a:ext cx="18912338" cy="21522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lvl="1">
              <a:defRPr sz="3200">
                <a:latin typeface="Helvetica Neue Light"/>
                <a:ea typeface="Helvetica Neue Light"/>
                <a:cs typeface="Helvetica Neue Light"/>
                <a:sym typeface="Helvetica Neue Light"/>
              </a:defRPr>
            </a:pPr>
            <a:r>
              <a:t>BeerBoard’s robust client list features high-profile independent groups and major chain operators across North America. </a:t>
            </a:r>
          </a:p>
          <a:p>
            <a:pPr lvl="1">
              <a:defRPr sz="3200">
                <a:latin typeface="Helvetica Neue Light"/>
                <a:ea typeface="Helvetica Neue Light"/>
                <a:cs typeface="Helvetica Neue Light"/>
                <a:sym typeface="Helvetica Neue Light"/>
              </a:defRPr>
            </a:pPr>
          </a:p>
          <a:p>
            <a:pPr lvl="1">
              <a:defRPr sz="3200">
                <a:latin typeface="Helvetica Neue Light"/>
                <a:ea typeface="Helvetica Neue Light"/>
                <a:cs typeface="Helvetica Neue Light"/>
                <a:sym typeface="Helvetica Neue Light"/>
              </a:defRPr>
            </a:pPr>
            <a:r>
              <a:t>Retail clients include, among others:</a:t>
            </a:r>
          </a:p>
        </p:txBody>
      </p:sp>
      <p:pic>
        <p:nvPicPr>
          <p:cNvPr id="163" name="Twin Peaks.png" descr="Twin Peaks.png"/>
          <p:cNvPicPr>
            <a:picLocks noChangeAspect="1"/>
          </p:cNvPicPr>
          <p:nvPr/>
        </p:nvPicPr>
        <p:blipFill>
          <a:blip r:embed="rId7">
            <a:extLst/>
          </a:blip>
          <a:srcRect l="0" t="0" r="0" b="6544"/>
          <a:stretch>
            <a:fillRect/>
          </a:stretch>
        </p:blipFill>
        <p:spPr>
          <a:xfrm>
            <a:off x="18815837" y="7046437"/>
            <a:ext cx="2012224" cy="933264"/>
          </a:xfrm>
          <a:prstGeom prst="rect">
            <a:avLst/>
          </a:prstGeom>
          <a:ln w="12700">
            <a:miter lim="400000"/>
          </a:ln>
        </p:spPr>
      </p:pic>
      <p:pic>
        <p:nvPicPr>
          <p:cNvPr id="164" name="Picture 6" descr="Picture 6"/>
          <p:cNvPicPr>
            <a:picLocks noChangeAspect="1"/>
          </p:cNvPicPr>
          <p:nvPr/>
        </p:nvPicPr>
        <p:blipFill>
          <a:blip r:embed="rId8">
            <a:extLst/>
          </a:blip>
          <a:stretch>
            <a:fillRect/>
          </a:stretch>
        </p:blipFill>
        <p:spPr>
          <a:xfrm>
            <a:off x="6896134" y="6946179"/>
            <a:ext cx="1342340" cy="1166217"/>
          </a:xfrm>
          <a:prstGeom prst="rect">
            <a:avLst/>
          </a:prstGeom>
          <a:ln w="12700">
            <a:miter lim="400000"/>
          </a:ln>
        </p:spPr>
      </p:pic>
      <p:sp>
        <p:nvSpPr>
          <p:cNvPr id="165" name="Google Shape;79;p13"/>
          <p:cNvSpPr/>
          <p:nvPr/>
        </p:nvSpPr>
        <p:spPr>
          <a:xfrm>
            <a:off x="6146072" y="8387001"/>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66" name="Hickory Tavern Logo.png" descr="Hickory Tavern Logo.png"/>
          <p:cNvPicPr>
            <a:picLocks noChangeAspect="1"/>
          </p:cNvPicPr>
          <p:nvPr/>
        </p:nvPicPr>
        <p:blipFill>
          <a:blip r:embed="rId9">
            <a:extLst/>
          </a:blip>
          <a:srcRect l="0" t="6560" r="0" b="6560"/>
          <a:stretch>
            <a:fillRect/>
          </a:stretch>
        </p:blipFill>
        <p:spPr>
          <a:xfrm>
            <a:off x="6896252" y="8470472"/>
            <a:ext cx="1342340" cy="1166217"/>
          </a:xfrm>
          <a:prstGeom prst="rect">
            <a:avLst/>
          </a:prstGeom>
          <a:ln w="12700">
            <a:miter lim="400000"/>
          </a:ln>
        </p:spPr>
      </p:pic>
      <p:sp>
        <p:nvSpPr>
          <p:cNvPr id="167" name="Google Shape;78;p13"/>
          <p:cNvSpPr/>
          <p:nvPr/>
        </p:nvSpPr>
        <p:spPr>
          <a:xfrm>
            <a:off x="9215142" y="8385640"/>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68" name="Primanti Bros Logo.png" descr="Primanti Bros Logo.png"/>
          <p:cNvPicPr>
            <a:picLocks noChangeAspect="1"/>
          </p:cNvPicPr>
          <p:nvPr/>
        </p:nvPicPr>
        <p:blipFill>
          <a:blip r:embed="rId10">
            <a:extLst/>
          </a:blip>
          <a:stretch>
            <a:fillRect/>
          </a:stretch>
        </p:blipFill>
        <p:spPr>
          <a:xfrm>
            <a:off x="9482918" y="8764050"/>
            <a:ext cx="2409004" cy="509415"/>
          </a:xfrm>
          <a:prstGeom prst="rect">
            <a:avLst/>
          </a:prstGeom>
          <a:ln w="12700">
            <a:miter lim="400000"/>
          </a:ln>
        </p:spPr>
      </p:pic>
      <p:sp>
        <p:nvSpPr>
          <p:cNvPr id="169" name="Google Shape;85;g10efe7fe628_1_353"/>
          <p:cNvSpPr/>
          <p:nvPr/>
        </p:nvSpPr>
        <p:spPr>
          <a:xfrm>
            <a:off x="12273690" y="8353635"/>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70" name="Walk Ons Logo.jpeg" descr="Walk Ons Logo.jpeg"/>
          <p:cNvPicPr>
            <a:picLocks noChangeAspect="1"/>
          </p:cNvPicPr>
          <p:nvPr/>
        </p:nvPicPr>
        <p:blipFill>
          <a:blip r:embed="rId11">
            <a:extLst/>
          </a:blip>
          <a:stretch>
            <a:fillRect/>
          </a:stretch>
        </p:blipFill>
        <p:spPr>
          <a:xfrm>
            <a:off x="12661449" y="8652592"/>
            <a:ext cx="2066547" cy="801836"/>
          </a:xfrm>
          <a:prstGeom prst="rect">
            <a:avLst/>
          </a:prstGeom>
          <a:ln w="12700">
            <a:miter lim="400000"/>
          </a:ln>
        </p:spPr>
      </p:pic>
      <p:sp>
        <p:nvSpPr>
          <p:cNvPr id="171" name="Google Shape;86;g10efe7fe628_1_353"/>
          <p:cNvSpPr/>
          <p:nvPr/>
        </p:nvSpPr>
        <p:spPr>
          <a:xfrm>
            <a:off x="15331822" y="8352314"/>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72" name="Lazy Dog Restaurant Logo.png" descr="Lazy Dog Restaurant Logo.png"/>
          <p:cNvPicPr>
            <a:picLocks noChangeAspect="1"/>
          </p:cNvPicPr>
          <p:nvPr/>
        </p:nvPicPr>
        <p:blipFill>
          <a:blip r:embed="rId12">
            <a:extLst/>
          </a:blip>
          <a:stretch>
            <a:fillRect/>
          </a:stretch>
        </p:blipFill>
        <p:spPr>
          <a:xfrm>
            <a:off x="15709064" y="8617895"/>
            <a:ext cx="2082647" cy="971139"/>
          </a:xfrm>
          <a:prstGeom prst="rect">
            <a:avLst/>
          </a:prstGeom>
          <a:ln w="12700">
            <a:miter lim="400000"/>
          </a:ln>
        </p:spPr>
      </p:pic>
      <p:sp>
        <p:nvSpPr>
          <p:cNvPr id="173" name="Google Shape;80;p13"/>
          <p:cNvSpPr/>
          <p:nvPr/>
        </p:nvSpPr>
        <p:spPr>
          <a:xfrm>
            <a:off x="3102141" y="8385543"/>
            <a:ext cx="2842252" cy="1333062"/>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74" name="Delaware North Logo.png" descr="Delaware North Logo.png"/>
          <p:cNvPicPr>
            <a:picLocks noChangeAspect="1"/>
          </p:cNvPicPr>
          <p:nvPr/>
        </p:nvPicPr>
        <p:blipFill>
          <a:blip r:embed="rId13">
            <a:extLst/>
          </a:blip>
          <a:srcRect l="8708" t="21447" r="8708" b="21447"/>
          <a:stretch>
            <a:fillRect/>
          </a:stretch>
        </p:blipFill>
        <p:spPr>
          <a:xfrm>
            <a:off x="3450909" y="8538636"/>
            <a:ext cx="2144818" cy="988749"/>
          </a:xfrm>
          <a:prstGeom prst="rect">
            <a:avLst/>
          </a:prstGeom>
          <a:ln w="12700">
            <a:miter lim="400000"/>
          </a:ln>
        </p:spPr>
      </p:pic>
      <p:sp>
        <p:nvSpPr>
          <p:cNvPr id="175" name="Google Shape;80;p13"/>
          <p:cNvSpPr/>
          <p:nvPr/>
        </p:nvSpPr>
        <p:spPr>
          <a:xfrm>
            <a:off x="18400892" y="8352266"/>
            <a:ext cx="2842252" cy="1333062"/>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76" name="BJ's Brand Logo.jpg" descr="BJ's Brand Logo.jpg"/>
          <p:cNvPicPr>
            <a:picLocks noChangeAspect="1"/>
          </p:cNvPicPr>
          <p:nvPr/>
        </p:nvPicPr>
        <p:blipFill>
          <a:blip r:embed="rId14">
            <a:extLst/>
          </a:blip>
          <a:stretch>
            <a:fillRect/>
          </a:stretch>
        </p:blipFill>
        <p:spPr>
          <a:xfrm>
            <a:off x="19349941" y="8505359"/>
            <a:ext cx="944255" cy="988748"/>
          </a:xfrm>
          <a:prstGeom prst="rect">
            <a:avLst/>
          </a:prstGeom>
          <a:ln w="12700">
            <a:miter lim="400000"/>
          </a:ln>
        </p:spPr>
      </p:pic>
      <p:sp>
        <p:nvSpPr>
          <p:cNvPr id="177" name="Google Shape;79;p13"/>
          <p:cNvSpPr/>
          <p:nvPr/>
        </p:nvSpPr>
        <p:spPr>
          <a:xfrm>
            <a:off x="6165431" y="9971991"/>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78" name="WOB Logo.png" descr="WOB Logo.png"/>
          <p:cNvPicPr>
            <a:picLocks noChangeAspect="1"/>
          </p:cNvPicPr>
          <p:nvPr/>
        </p:nvPicPr>
        <p:blipFill>
          <a:blip r:embed="rId15">
            <a:extLst/>
          </a:blip>
          <a:stretch>
            <a:fillRect/>
          </a:stretch>
        </p:blipFill>
        <p:spPr>
          <a:xfrm>
            <a:off x="6383651" y="10284024"/>
            <a:ext cx="2406259" cy="709093"/>
          </a:xfrm>
          <a:prstGeom prst="rect">
            <a:avLst/>
          </a:prstGeom>
          <a:ln w="12700">
            <a:miter lim="400000"/>
          </a:ln>
        </p:spPr>
      </p:pic>
      <p:sp>
        <p:nvSpPr>
          <p:cNvPr id="179" name="Google Shape;78;p13"/>
          <p:cNvSpPr/>
          <p:nvPr/>
        </p:nvSpPr>
        <p:spPr>
          <a:xfrm>
            <a:off x="9234499" y="9970630"/>
            <a:ext cx="2842462"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80" name="Aloha Hospitality Logo.png" descr="Aloha Hospitality Logo.png"/>
          <p:cNvPicPr>
            <a:picLocks noChangeAspect="1"/>
          </p:cNvPicPr>
          <p:nvPr/>
        </p:nvPicPr>
        <p:blipFill>
          <a:blip r:embed="rId16">
            <a:extLst/>
          </a:blip>
          <a:srcRect l="0" t="34034" r="0" b="34034"/>
          <a:stretch>
            <a:fillRect/>
          </a:stretch>
        </p:blipFill>
        <p:spPr>
          <a:xfrm>
            <a:off x="9462758" y="10206515"/>
            <a:ext cx="2488041" cy="794464"/>
          </a:xfrm>
          <a:prstGeom prst="rect">
            <a:avLst/>
          </a:prstGeom>
          <a:ln w="12700">
            <a:miter lim="400000"/>
          </a:ln>
        </p:spPr>
      </p:pic>
      <p:sp>
        <p:nvSpPr>
          <p:cNvPr id="181" name="Google Shape;85;g10efe7fe628_1_353"/>
          <p:cNvSpPr/>
          <p:nvPr/>
        </p:nvSpPr>
        <p:spPr>
          <a:xfrm>
            <a:off x="12293048" y="9938625"/>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82" name="Truckyard Logo.png" descr="Truckyard Logo.png"/>
          <p:cNvPicPr>
            <a:picLocks noChangeAspect="1"/>
          </p:cNvPicPr>
          <p:nvPr/>
        </p:nvPicPr>
        <p:blipFill>
          <a:blip r:embed="rId17">
            <a:extLst/>
          </a:blip>
          <a:stretch>
            <a:fillRect/>
          </a:stretch>
        </p:blipFill>
        <p:spPr>
          <a:xfrm>
            <a:off x="12623834" y="10288450"/>
            <a:ext cx="2287908" cy="699701"/>
          </a:xfrm>
          <a:prstGeom prst="rect">
            <a:avLst/>
          </a:prstGeom>
          <a:ln w="12700">
            <a:miter lim="400000"/>
          </a:ln>
        </p:spPr>
      </p:pic>
      <p:sp>
        <p:nvSpPr>
          <p:cNvPr id="183" name="Google Shape;86;g10efe7fe628_1_353"/>
          <p:cNvSpPr/>
          <p:nvPr/>
        </p:nvSpPr>
        <p:spPr>
          <a:xfrm>
            <a:off x="15351182" y="9937305"/>
            <a:ext cx="2842048" cy="1332966"/>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84" name="FAT Brands Logo.png" descr="FAT Brands Logo.png"/>
          <p:cNvPicPr>
            <a:picLocks noChangeAspect="1"/>
          </p:cNvPicPr>
          <p:nvPr/>
        </p:nvPicPr>
        <p:blipFill>
          <a:blip r:embed="rId18">
            <a:extLst/>
          </a:blip>
          <a:srcRect l="2914" t="7695" r="2914" b="7695"/>
          <a:stretch>
            <a:fillRect/>
          </a:stretch>
        </p:blipFill>
        <p:spPr>
          <a:xfrm>
            <a:off x="16107796" y="10093735"/>
            <a:ext cx="1323901" cy="1189441"/>
          </a:xfrm>
          <a:prstGeom prst="rect">
            <a:avLst/>
          </a:prstGeom>
          <a:ln w="12700">
            <a:miter lim="400000"/>
          </a:ln>
        </p:spPr>
      </p:pic>
      <p:sp>
        <p:nvSpPr>
          <p:cNvPr id="185" name="Google Shape;80;p13"/>
          <p:cNvSpPr/>
          <p:nvPr/>
        </p:nvSpPr>
        <p:spPr>
          <a:xfrm>
            <a:off x="3121499" y="9970534"/>
            <a:ext cx="2842251" cy="1333062"/>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86" name="Andrettis Logo.png" descr="Andrettis Logo.png"/>
          <p:cNvPicPr>
            <a:picLocks noChangeAspect="1"/>
          </p:cNvPicPr>
          <p:nvPr/>
        </p:nvPicPr>
        <p:blipFill>
          <a:blip r:embed="rId19">
            <a:extLst/>
          </a:blip>
          <a:stretch>
            <a:fillRect/>
          </a:stretch>
        </p:blipFill>
        <p:spPr>
          <a:xfrm>
            <a:off x="3345058" y="10343594"/>
            <a:ext cx="2395236" cy="548813"/>
          </a:xfrm>
          <a:prstGeom prst="rect">
            <a:avLst/>
          </a:prstGeom>
          <a:ln w="12700">
            <a:miter lim="400000"/>
          </a:ln>
        </p:spPr>
      </p:pic>
      <p:sp>
        <p:nvSpPr>
          <p:cNvPr id="187" name="Google Shape;80;p13"/>
          <p:cNvSpPr/>
          <p:nvPr/>
        </p:nvSpPr>
        <p:spPr>
          <a:xfrm>
            <a:off x="18420249" y="9937257"/>
            <a:ext cx="2842252" cy="1333061"/>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188" name="WingHouse.png" descr="WingHouse.png"/>
          <p:cNvPicPr>
            <a:picLocks noChangeAspect="1"/>
          </p:cNvPicPr>
          <p:nvPr/>
        </p:nvPicPr>
        <p:blipFill>
          <a:blip r:embed="rId20">
            <a:extLst/>
          </a:blip>
          <a:stretch>
            <a:fillRect/>
          </a:stretch>
        </p:blipFill>
        <p:spPr>
          <a:xfrm>
            <a:off x="18772539" y="10178167"/>
            <a:ext cx="2137449" cy="851419"/>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191"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192" name="Google Shape;69;p13"/>
          <p:cNvSpPr txBox="1"/>
          <p:nvPr/>
        </p:nvSpPr>
        <p:spPr>
          <a:xfrm>
            <a:off x="1219395" y="1939646"/>
            <a:ext cx="18065062"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Launched Data Services to Suppliers</a:t>
            </a:r>
          </a:p>
        </p:txBody>
      </p:sp>
      <p:sp>
        <p:nvSpPr>
          <p:cNvPr id="193" name="Google Shape;71;p13"/>
          <p:cNvSpPr txBox="1"/>
          <p:nvPr/>
        </p:nvSpPr>
        <p:spPr>
          <a:xfrm>
            <a:off x="2731204" y="5608778"/>
            <a:ext cx="12598421" cy="24647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Complete insights for on-premise account</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Historical sales data over defined timeframes</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Benchmarking against competitive brand sets</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Efficacy of point-of-sale promotions</a:t>
            </a:r>
          </a:p>
          <a:p>
            <a:pPr marL="654050" indent="-571500">
              <a:buClr>
                <a:srgbClr val="000000"/>
              </a:buClr>
              <a:buSzPts val="3200"/>
              <a:buFont typeface="Helvetica"/>
              <a:buChar char="❑"/>
              <a:defRPr sz="3200">
                <a:latin typeface="Helvetica Neue Light"/>
                <a:ea typeface="Helvetica Neue Light"/>
                <a:cs typeface="Helvetica Neue Light"/>
                <a:sym typeface="Helvetica Neue Light"/>
              </a:defRPr>
            </a:pPr>
            <a:r>
              <a:t>Custom metrics and brand analytics</a:t>
            </a:r>
          </a:p>
        </p:txBody>
      </p:sp>
      <p:sp>
        <p:nvSpPr>
          <p:cNvPr id="194"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195"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sp>
        <p:nvSpPr>
          <p:cNvPr id="196" name="Google Shape;103;p14"/>
          <p:cNvSpPr txBox="1"/>
          <p:nvPr/>
        </p:nvSpPr>
        <p:spPr>
          <a:xfrm>
            <a:off x="1282552" y="3432497"/>
            <a:ext cx="20253790" cy="1656910"/>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p>
            <a:pPr lvl="1">
              <a:defRPr sz="3200">
                <a:latin typeface="Helvetica Neue Light"/>
                <a:ea typeface="Helvetica Neue Light"/>
                <a:cs typeface="Helvetica Neue Light"/>
                <a:sym typeface="Helvetica Neue Light"/>
              </a:defRPr>
            </a:pPr>
            <a:r>
              <a:t>Accurate data for the on-premise was difficult to obtain and highly valued by suppliers. In 2018, we launched data services to suppliers which allowed for early detection of emerging brands, styles and retail outlets. Data services, including the features below, will extend to spirits and wine brand owners in 2023:</a:t>
            </a:r>
          </a:p>
        </p:txBody>
      </p:sp>
      <p:sp>
        <p:nvSpPr>
          <p:cNvPr id="197" name="Google Shape;103;p14"/>
          <p:cNvSpPr txBox="1"/>
          <p:nvPr/>
        </p:nvSpPr>
        <p:spPr>
          <a:xfrm>
            <a:off x="1471822" y="8643659"/>
            <a:ext cx="18912338" cy="666311"/>
          </a:xfrm>
          <a:prstGeom prst="rect">
            <a:avLst/>
          </a:prstGeom>
          <a:ln w="12700">
            <a:miter lim="400000"/>
          </a:ln>
          <a:extLst>
            <a:ext uri="{C572A759-6A51-4108-AA02-DFA0A04FC94B}">
              <ma14:wrappingTextBoxFlag xmlns:ma14="http://schemas.microsoft.com/office/mac/drawingml/2011/main" val="1"/>
            </a:ext>
          </a:extLst>
        </p:spPr>
        <p:txBody>
          <a:bodyPr lIns="91398" tIns="91398" rIns="91398" bIns="91398">
            <a:spAutoFit/>
          </a:bodyPr>
          <a:lstStyle>
            <a:lvl1pPr>
              <a:defRPr sz="3200">
                <a:latin typeface="Helvetica Neue Light"/>
                <a:ea typeface="Helvetica Neue Light"/>
                <a:cs typeface="Helvetica Neue Light"/>
                <a:sym typeface="Helvetica Neue Light"/>
              </a:defRPr>
            </a:lvl1pPr>
          </a:lstStyle>
          <a:p>
            <a:pPr/>
            <a:r>
              <a:t>As a result, BeerBoard’s supplier client base has grown exponentially to include:</a:t>
            </a:r>
          </a:p>
        </p:txBody>
      </p:sp>
      <p:sp>
        <p:nvSpPr>
          <p:cNvPr id="198" name="Google Shape;85;g10efe7fe628_1_353"/>
          <p:cNvSpPr/>
          <p:nvPr/>
        </p:nvSpPr>
        <p:spPr>
          <a:xfrm>
            <a:off x="12367834" y="9686303"/>
            <a:ext cx="2842049"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199" name="Google Shape;86;g10efe7fe628_1_353"/>
          <p:cNvSpPr/>
          <p:nvPr/>
        </p:nvSpPr>
        <p:spPr>
          <a:xfrm>
            <a:off x="15513657" y="9702588"/>
            <a:ext cx="2842049"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00" name="Google Shape;87;g10efe7fe628_1_353"/>
          <p:cNvSpPr/>
          <p:nvPr/>
        </p:nvSpPr>
        <p:spPr>
          <a:xfrm>
            <a:off x="18659482" y="9686303"/>
            <a:ext cx="2842049"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01" name="Google Shape;78;p13"/>
          <p:cNvSpPr/>
          <p:nvPr/>
        </p:nvSpPr>
        <p:spPr>
          <a:xfrm>
            <a:off x="9221596" y="9702588"/>
            <a:ext cx="2842463"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02" name="Google Shape;79;p13"/>
          <p:cNvSpPr/>
          <p:nvPr/>
        </p:nvSpPr>
        <p:spPr>
          <a:xfrm>
            <a:off x="6075564" y="9686303"/>
            <a:ext cx="2842463"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03" name="Google Shape;80;p13"/>
          <p:cNvSpPr/>
          <p:nvPr/>
        </p:nvSpPr>
        <p:spPr>
          <a:xfrm>
            <a:off x="2929743" y="9702540"/>
            <a:ext cx="2842253" cy="1333063"/>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204" name="Picture 4" descr="Picture 4"/>
          <p:cNvPicPr>
            <a:picLocks noChangeAspect="1"/>
          </p:cNvPicPr>
          <p:nvPr/>
        </p:nvPicPr>
        <p:blipFill>
          <a:blip r:embed="rId3">
            <a:extLst/>
          </a:blip>
          <a:stretch>
            <a:fillRect/>
          </a:stretch>
        </p:blipFill>
        <p:spPr>
          <a:xfrm>
            <a:off x="6811602" y="9988060"/>
            <a:ext cx="1370387" cy="907066"/>
          </a:xfrm>
          <a:prstGeom prst="rect">
            <a:avLst/>
          </a:prstGeom>
          <a:ln w="12700">
            <a:miter lim="400000"/>
          </a:ln>
        </p:spPr>
      </p:pic>
      <p:pic>
        <p:nvPicPr>
          <p:cNvPr id="205" name="Picture 15" descr="Picture 15"/>
          <p:cNvPicPr>
            <a:picLocks noChangeAspect="1"/>
          </p:cNvPicPr>
          <p:nvPr/>
        </p:nvPicPr>
        <p:blipFill>
          <a:blip r:embed="rId4">
            <a:extLst/>
          </a:blip>
          <a:srcRect l="0" t="31898" r="362" b="22775"/>
          <a:stretch>
            <a:fillRect/>
          </a:stretch>
        </p:blipFill>
        <p:spPr>
          <a:xfrm>
            <a:off x="12753019" y="9891630"/>
            <a:ext cx="2071646" cy="954880"/>
          </a:xfrm>
          <a:prstGeom prst="rect">
            <a:avLst/>
          </a:prstGeom>
          <a:ln w="12700">
            <a:miter lim="400000"/>
          </a:ln>
        </p:spPr>
      </p:pic>
      <p:pic>
        <p:nvPicPr>
          <p:cNvPr id="206" name="Picture 2" descr="Picture 2"/>
          <p:cNvPicPr>
            <a:picLocks noChangeAspect="1"/>
          </p:cNvPicPr>
          <p:nvPr/>
        </p:nvPicPr>
        <p:blipFill>
          <a:blip r:embed="rId5">
            <a:extLst/>
          </a:blip>
          <a:stretch>
            <a:fillRect/>
          </a:stretch>
        </p:blipFill>
        <p:spPr>
          <a:xfrm>
            <a:off x="15785255" y="10172299"/>
            <a:ext cx="2298853" cy="538590"/>
          </a:xfrm>
          <a:prstGeom prst="rect">
            <a:avLst/>
          </a:prstGeom>
          <a:ln w="12700">
            <a:miter lim="400000"/>
          </a:ln>
        </p:spPr>
      </p:pic>
      <p:sp>
        <p:nvSpPr>
          <p:cNvPr id="207" name="Google Shape;80;p13"/>
          <p:cNvSpPr/>
          <p:nvPr/>
        </p:nvSpPr>
        <p:spPr>
          <a:xfrm>
            <a:off x="6075669" y="11256946"/>
            <a:ext cx="2842253" cy="1333064"/>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sp>
        <p:nvSpPr>
          <p:cNvPr id="208" name="Google Shape;80;p13"/>
          <p:cNvSpPr/>
          <p:nvPr/>
        </p:nvSpPr>
        <p:spPr>
          <a:xfrm>
            <a:off x="9221699" y="11256946"/>
            <a:ext cx="2842254" cy="1333064"/>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209" name="Picture 12" descr="Picture 12"/>
          <p:cNvPicPr>
            <a:picLocks noChangeAspect="1"/>
          </p:cNvPicPr>
          <p:nvPr/>
        </p:nvPicPr>
        <p:blipFill>
          <a:blip r:embed="rId6">
            <a:extLst/>
          </a:blip>
          <a:stretch>
            <a:fillRect/>
          </a:stretch>
        </p:blipFill>
        <p:spPr>
          <a:xfrm>
            <a:off x="9930017" y="11401473"/>
            <a:ext cx="1425617" cy="1044013"/>
          </a:xfrm>
          <a:prstGeom prst="rect">
            <a:avLst/>
          </a:prstGeom>
          <a:ln w="12700">
            <a:miter lim="400000"/>
          </a:ln>
        </p:spPr>
      </p:pic>
      <p:pic>
        <p:nvPicPr>
          <p:cNvPr id="210" name="Picture 7" descr="Picture 7"/>
          <p:cNvPicPr>
            <a:picLocks noChangeAspect="1"/>
          </p:cNvPicPr>
          <p:nvPr/>
        </p:nvPicPr>
        <p:blipFill>
          <a:blip r:embed="rId7">
            <a:extLst/>
          </a:blip>
          <a:stretch>
            <a:fillRect/>
          </a:stretch>
        </p:blipFill>
        <p:spPr>
          <a:xfrm>
            <a:off x="9531954" y="10163874"/>
            <a:ext cx="2221744" cy="555438"/>
          </a:xfrm>
          <a:prstGeom prst="rect">
            <a:avLst/>
          </a:prstGeom>
          <a:ln w="12700">
            <a:miter lim="400000"/>
          </a:ln>
        </p:spPr>
      </p:pic>
      <p:sp>
        <p:nvSpPr>
          <p:cNvPr id="211" name="Google Shape;87;g10efe7fe628_1_353"/>
          <p:cNvSpPr/>
          <p:nvPr/>
        </p:nvSpPr>
        <p:spPr>
          <a:xfrm>
            <a:off x="15513657" y="11287118"/>
            <a:ext cx="2842049" cy="1332967"/>
          </a:xfrm>
          <a:prstGeom prst="roundRect">
            <a:avLst>
              <a:gd name="adj" fmla="val 2122"/>
            </a:avLst>
          </a:prstGeom>
          <a:solidFill>
            <a:srgbClr val="FFFFFF"/>
          </a:solidFill>
          <a:ln w="12700">
            <a:miter lim="400000"/>
          </a:ln>
          <a:effectLst>
            <a:outerShdw sx="100000" sy="100000" kx="0" ky="0" algn="b" rotWithShape="0" blurRad="279400" dist="0" dir="0">
              <a:srgbClr val="000000">
                <a:alpha val="7450"/>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212" name="Picture 2" descr="Picture 2"/>
          <p:cNvPicPr>
            <a:picLocks noChangeAspect="1"/>
          </p:cNvPicPr>
          <p:nvPr/>
        </p:nvPicPr>
        <p:blipFill>
          <a:blip r:embed="rId8">
            <a:extLst/>
          </a:blip>
          <a:stretch>
            <a:fillRect/>
          </a:stretch>
        </p:blipFill>
        <p:spPr>
          <a:xfrm>
            <a:off x="15877801" y="11399115"/>
            <a:ext cx="2113763" cy="1108977"/>
          </a:xfrm>
          <a:prstGeom prst="rect">
            <a:avLst/>
          </a:prstGeom>
          <a:ln w="12700">
            <a:miter lim="400000"/>
          </a:ln>
        </p:spPr>
      </p:pic>
      <p:sp>
        <p:nvSpPr>
          <p:cNvPr id="213" name="Google Shape;80;p13"/>
          <p:cNvSpPr/>
          <p:nvPr/>
        </p:nvSpPr>
        <p:spPr>
          <a:xfrm>
            <a:off x="12367834" y="11287070"/>
            <a:ext cx="2842253" cy="1333063"/>
          </a:xfrm>
          <a:prstGeom prst="roundRect">
            <a:avLst>
              <a:gd name="adj" fmla="val 2122"/>
            </a:avLst>
          </a:prstGeom>
          <a:solidFill>
            <a:srgbClr val="FFFFFF"/>
          </a:solidFill>
          <a:ln w="12700">
            <a:miter lim="400000"/>
          </a:ln>
          <a:effectLst>
            <a:outerShdw sx="100000" sy="100000" kx="0" ky="0" algn="b" rotWithShape="0" blurRad="279400" dist="0" dir="0">
              <a:srgbClr val="000000">
                <a:alpha val="7058"/>
              </a:srgbClr>
            </a:outerShdw>
          </a:effectLst>
        </p:spPr>
        <p:txBody>
          <a:bodyPr lIns="91438" tIns="91438" rIns="91438" bIns="91438" anchor="ctr"/>
          <a:lstStyle/>
          <a:p>
            <a:pPr algn="ctr">
              <a:defRPr sz="3600">
                <a:solidFill>
                  <a:srgbClr val="FFFFFF"/>
                </a:solidFill>
                <a:latin typeface="Raleway"/>
                <a:ea typeface="Raleway"/>
                <a:cs typeface="Raleway"/>
                <a:sym typeface="Raleway"/>
              </a:defRPr>
            </a:pPr>
          </a:p>
        </p:txBody>
      </p:sp>
      <p:pic>
        <p:nvPicPr>
          <p:cNvPr id="214" name="Picture 4" descr="Picture 4"/>
          <p:cNvPicPr>
            <a:picLocks noChangeAspect="1"/>
          </p:cNvPicPr>
          <p:nvPr/>
        </p:nvPicPr>
        <p:blipFill>
          <a:blip r:embed="rId9">
            <a:extLst/>
          </a:blip>
          <a:stretch>
            <a:fillRect/>
          </a:stretch>
        </p:blipFill>
        <p:spPr>
          <a:xfrm>
            <a:off x="13246833" y="11355792"/>
            <a:ext cx="1084253" cy="1195718"/>
          </a:xfrm>
          <a:prstGeom prst="rect">
            <a:avLst/>
          </a:prstGeom>
          <a:ln w="12700">
            <a:miter lim="400000"/>
          </a:ln>
        </p:spPr>
      </p:pic>
      <p:pic>
        <p:nvPicPr>
          <p:cNvPr id="215" name="New Belgium Logo Clean.png" descr="New Belgium Logo Clean.png"/>
          <p:cNvPicPr>
            <a:picLocks noChangeAspect="1"/>
          </p:cNvPicPr>
          <p:nvPr/>
        </p:nvPicPr>
        <p:blipFill>
          <a:blip r:embed="rId10">
            <a:extLst/>
          </a:blip>
          <a:stretch>
            <a:fillRect/>
          </a:stretch>
        </p:blipFill>
        <p:spPr>
          <a:xfrm>
            <a:off x="19558435" y="9846981"/>
            <a:ext cx="1044046" cy="1044047"/>
          </a:xfrm>
          <a:prstGeom prst="rect">
            <a:avLst/>
          </a:prstGeom>
          <a:ln w="12700">
            <a:miter lim="400000"/>
          </a:ln>
        </p:spPr>
      </p:pic>
      <p:pic>
        <p:nvPicPr>
          <p:cNvPr id="216" name="Graphic 5" descr="Graphic 5"/>
          <p:cNvPicPr>
            <a:picLocks noChangeAspect="1"/>
          </p:cNvPicPr>
          <p:nvPr/>
        </p:nvPicPr>
        <p:blipFill>
          <a:blip r:embed="rId11">
            <a:extLst/>
          </a:blip>
          <a:stretch>
            <a:fillRect/>
          </a:stretch>
        </p:blipFill>
        <p:spPr>
          <a:xfrm>
            <a:off x="3316304" y="10204208"/>
            <a:ext cx="2069131" cy="474770"/>
          </a:xfrm>
          <a:prstGeom prst="rect">
            <a:avLst/>
          </a:prstGeom>
          <a:ln w="12700">
            <a:miter lim="400000"/>
          </a:ln>
        </p:spPr>
      </p:pic>
      <p:pic>
        <p:nvPicPr>
          <p:cNvPr id="217" name="Picture 9" descr="Picture 9"/>
          <p:cNvPicPr>
            <a:picLocks noChangeAspect="1"/>
          </p:cNvPicPr>
          <p:nvPr/>
        </p:nvPicPr>
        <p:blipFill>
          <a:blip r:embed="rId12">
            <a:extLst/>
          </a:blip>
          <a:stretch>
            <a:fillRect/>
          </a:stretch>
        </p:blipFill>
        <p:spPr>
          <a:xfrm>
            <a:off x="6833469" y="11539648"/>
            <a:ext cx="1326651" cy="76766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20"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21" name="Google Shape;69;p13"/>
          <p:cNvSpPr txBox="1"/>
          <p:nvPr/>
        </p:nvSpPr>
        <p:spPr>
          <a:xfrm>
            <a:off x="1219394" y="2143080"/>
            <a:ext cx="20654424"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BeerBoard’s Legacy Solutions</a:t>
            </a:r>
          </a:p>
        </p:txBody>
      </p:sp>
      <p:sp>
        <p:nvSpPr>
          <p:cNvPr id="222"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223"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226" name="Google Shape;84;g10efe7fe628_1_353"/>
          <p:cNvGrpSpPr/>
          <p:nvPr/>
        </p:nvGrpSpPr>
        <p:grpSpPr>
          <a:xfrm>
            <a:off x="1501340" y="4017155"/>
            <a:ext cx="6356791" cy="7114815"/>
            <a:chOff x="0" y="0"/>
            <a:chExt cx="6356789" cy="7114813"/>
          </a:xfrm>
        </p:grpSpPr>
        <p:sp>
          <p:nvSpPr>
            <p:cNvPr id="224" name="Rounded Rectangle"/>
            <p:cNvSpPr/>
            <p:nvPr/>
          </p:nvSpPr>
          <p:spPr>
            <a:xfrm>
              <a:off x="0" y="0"/>
              <a:ext cx="6356790" cy="7114814"/>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25" name="Industry-leading alcohol management platform:…"/>
            <p:cNvSpPr/>
            <p:nvPr/>
          </p:nvSpPr>
          <p:spPr>
            <a:xfrm>
              <a:off x="303251" y="3557405"/>
              <a:ext cx="575028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200">
                  <a:latin typeface="Helvetica Neue Light"/>
                  <a:ea typeface="Helvetica Neue Light"/>
                  <a:cs typeface="Helvetica Neue Light"/>
                  <a:sym typeface="Helvetica Neue Light"/>
                </a:defRPr>
              </a:pPr>
              <a:r>
                <a:t>Industry-leading alcohol management platform:</a:t>
              </a:r>
            </a:p>
            <a:p>
              <a:pPr>
                <a:defRPr sz="3200">
                  <a:latin typeface="Helvetica Neue Light"/>
                  <a:ea typeface="Helvetica Neue Light"/>
                  <a:cs typeface="Helvetica Neue Light"/>
                  <a:sym typeface="Helvetica Neue Light"/>
                </a:defRPr>
              </a:pPr>
            </a:p>
            <a:p>
              <a:pPr marL="300789" indent="-300789" defTabSz="825500">
                <a:buSzPct val="100000"/>
                <a:buChar char="*"/>
                <a:defRPr sz="3200">
                  <a:latin typeface="Helvetica Neue Light"/>
                  <a:ea typeface="Helvetica Neue Light"/>
                  <a:cs typeface="Helvetica Neue Light"/>
                  <a:sym typeface="Helvetica Neue Light"/>
                </a:defRPr>
              </a:pPr>
              <a:r>
                <a:t>Draft Beer data via Flow Meters</a:t>
              </a:r>
            </a:p>
            <a:p>
              <a:pPr marL="300789" indent="-300789" defTabSz="825500">
                <a:buSzPct val="100000"/>
                <a:buChar char="*"/>
                <a:defRPr sz="3200">
                  <a:latin typeface="Helvetica Neue Light"/>
                  <a:ea typeface="Helvetica Neue Light"/>
                  <a:cs typeface="Helvetica Neue Light"/>
                  <a:sym typeface="Helvetica Neue Light"/>
                </a:defRPr>
              </a:pPr>
            </a:p>
            <a:p>
              <a:pPr marL="300789" indent="-300789" defTabSz="825500">
                <a:buSzPct val="100000"/>
                <a:buChar char="*"/>
                <a:defRPr sz="3200">
                  <a:latin typeface="Helvetica Neue Light"/>
                  <a:ea typeface="Helvetica Neue Light"/>
                  <a:cs typeface="Helvetica Neue Light"/>
                  <a:sym typeface="Helvetica Neue Light"/>
                </a:defRPr>
              </a:pPr>
              <a:r>
                <a:t>Yield Management </a:t>
              </a:r>
            </a:p>
            <a:p>
              <a:pPr defTabSz="825500">
                <a:defRPr sz="3200">
                  <a:latin typeface="Helvetica Neue Light"/>
                  <a:ea typeface="Helvetica Neue Light"/>
                  <a:cs typeface="Helvetica Neue Light"/>
                  <a:sym typeface="Helvetica Neue Light"/>
                </a:defRPr>
              </a:pPr>
            </a:p>
            <a:p>
              <a:pPr marL="300789" indent="-300789" defTabSz="825500">
                <a:buSzPct val="100000"/>
                <a:buChar char="*"/>
                <a:defRPr sz="3200">
                  <a:latin typeface="Helvetica Neue Light"/>
                  <a:ea typeface="Helvetica Neue Light"/>
                  <a:cs typeface="Helvetica Neue Light"/>
                  <a:sym typeface="Helvetica Neue Light"/>
                </a:defRPr>
              </a:pPr>
              <a:r>
                <a:t>BeerBoard TV (displayed beer list)</a:t>
              </a:r>
            </a:p>
            <a:p>
              <a:pPr defTabSz="825500">
                <a:defRPr sz="3200">
                  <a:latin typeface="Helvetica Neue Light"/>
                  <a:ea typeface="Helvetica Neue Light"/>
                  <a:cs typeface="Helvetica Neue Light"/>
                  <a:sym typeface="Helvetica Neue Light"/>
                </a:defRPr>
              </a:pPr>
            </a:p>
            <a:p>
              <a:pPr marL="300789" indent="-300789" defTabSz="825500">
                <a:buSzPct val="100000"/>
                <a:buChar char="*"/>
                <a:defRPr sz="3200">
                  <a:latin typeface="Helvetica Neue Light"/>
                  <a:ea typeface="Helvetica Neue Light"/>
                  <a:cs typeface="Helvetica Neue Light"/>
                  <a:sym typeface="Helvetica Neue Light"/>
                </a:defRPr>
              </a:pPr>
              <a:r>
                <a:t>Print / web-based Menus</a:t>
              </a:r>
            </a:p>
          </p:txBody>
        </p:sp>
      </p:grpSp>
      <p:grpSp>
        <p:nvGrpSpPr>
          <p:cNvPr id="231" name="Group"/>
          <p:cNvGrpSpPr/>
          <p:nvPr/>
        </p:nvGrpSpPr>
        <p:grpSpPr>
          <a:xfrm>
            <a:off x="10810351" y="8847298"/>
            <a:ext cx="6129391" cy="3555229"/>
            <a:chOff x="0" y="0"/>
            <a:chExt cx="6129390" cy="3555227"/>
          </a:xfrm>
        </p:grpSpPr>
        <p:pic>
          <p:nvPicPr>
            <p:cNvPr id="227" name="BWW in Display 2.png" descr="BWW in Display 2.png"/>
            <p:cNvPicPr>
              <a:picLocks noChangeAspect="1"/>
            </p:cNvPicPr>
            <p:nvPr/>
          </p:nvPicPr>
          <p:blipFill>
            <a:blip r:embed="rId3">
              <a:extLst/>
            </a:blip>
            <a:stretch>
              <a:fillRect/>
            </a:stretch>
          </p:blipFill>
          <p:spPr>
            <a:xfrm>
              <a:off x="0" y="0"/>
              <a:ext cx="6129391" cy="3555229"/>
            </a:xfrm>
            <a:prstGeom prst="rect">
              <a:avLst/>
            </a:prstGeom>
            <a:ln w="12700" cap="flat">
              <a:noFill/>
              <a:miter lim="400000"/>
            </a:ln>
            <a:effectLst/>
          </p:spPr>
        </p:pic>
        <p:grpSp>
          <p:nvGrpSpPr>
            <p:cNvPr id="230" name="Template 15 (Hardcoded Background).png"/>
            <p:cNvGrpSpPr/>
            <p:nvPr/>
          </p:nvGrpSpPr>
          <p:grpSpPr>
            <a:xfrm>
              <a:off x="14363" y="7764"/>
              <a:ext cx="6111042" cy="3469950"/>
              <a:chOff x="-1" y="0"/>
              <a:chExt cx="6111040" cy="3469949"/>
            </a:xfrm>
          </p:grpSpPr>
          <p:pic>
            <p:nvPicPr>
              <p:cNvPr id="228" name="Template 15 (Hardcoded Background).png" descr="Template 15 (Hardcoded Background).png"/>
              <p:cNvPicPr>
                <a:picLocks noChangeAspect="1"/>
              </p:cNvPicPr>
              <p:nvPr/>
            </p:nvPicPr>
            <p:blipFill>
              <a:blip r:embed="rId4">
                <a:extLst/>
              </a:blip>
              <a:srcRect l="0" t="176" r="0" b="176"/>
              <a:stretch>
                <a:fillRect/>
              </a:stretch>
            </p:blipFill>
            <p:spPr>
              <a:xfrm>
                <a:off x="50799" y="50799"/>
                <a:ext cx="6009441" cy="3368350"/>
              </a:xfrm>
              <a:prstGeom prst="rect">
                <a:avLst/>
              </a:prstGeom>
              <a:ln w="12700" cap="flat">
                <a:noFill/>
                <a:miter lim="400000"/>
              </a:ln>
              <a:effectLst/>
            </p:spPr>
          </p:pic>
          <p:pic>
            <p:nvPicPr>
              <p:cNvPr id="229" name="Template 15 (Hardcoded Background).png" descr="Template 15 (Hardcoded Background).png"/>
              <p:cNvPicPr>
                <a:picLocks noChangeAspect="1"/>
              </p:cNvPicPr>
              <p:nvPr/>
            </p:nvPicPr>
            <p:blipFill>
              <a:blip r:embed="rId5">
                <a:extLst/>
              </a:blip>
              <a:stretch>
                <a:fillRect/>
              </a:stretch>
            </p:blipFill>
            <p:spPr>
              <a:xfrm>
                <a:off x="-2" y="-1"/>
                <a:ext cx="6111042" cy="3469950"/>
              </a:xfrm>
              <a:prstGeom prst="rect">
                <a:avLst/>
              </a:prstGeom>
              <a:ln w="12700" cap="flat">
                <a:noFill/>
                <a:miter lim="400000"/>
              </a:ln>
              <a:effectLst/>
            </p:spPr>
          </p:pic>
        </p:grpSp>
      </p:grpSp>
      <p:sp>
        <p:nvSpPr>
          <p:cNvPr id="232" name="Text"/>
          <p:cNvSpPr txBox="1"/>
          <p:nvPr/>
        </p:nvSpPr>
        <p:spPr>
          <a:xfrm>
            <a:off x="12777766" y="6022249"/>
            <a:ext cx="233679" cy="3606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defTabSz="457200">
              <a:defRPr sz="1200">
                <a:latin typeface="Times Roman"/>
                <a:ea typeface="Times Roman"/>
                <a:cs typeface="Times Roman"/>
                <a:sym typeface="Times Roman"/>
              </a:defRPr>
            </a:lvl1pPr>
          </a:lstStyle>
          <a:p>
            <a:pPr/>
            <a:r>
              <a:t> </a:t>
            </a:r>
          </a:p>
        </p:txBody>
      </p:sp>
      <p:pic>
        <p:nvPicPr>
          <p:cNvPr id="233" name="Screen Shot 2020-05-26 at 7.02.51 PM.png" descr="Screen Shot 2020-05-26 at 7.02.51 PM.png"/>
          <p:cNvPicPr>
            <a:picLocks noChangeAspect="1"/>
          </p:cNvPicPr>
          <p:nvPr/>
        </p:nvPicPr>
        <p:blipFill>
          <a:blip r:embed="rId6">
            <a:extLst/>
          </a:blip>
          <a:stretch>
            <a:fillRect/>
          </a:stretch>
        </p:blipFill>
        <p:spPr>
          <a:xfrm>
            <a:off x="17368603" y="8848886"/>
            <a:ext cx="5309864" cy="3556002"/>
          </a:xfrm>
          <a:prstGeom prst="rect">
            <a:avLst/>
          </a:prstGeom>
          <a:ln w="3175">
            <a:solidFill>
              <a:srgbClr val="535353"/>
            </a:solidFill>
            <a:miter lim="400000"/>
          </a:ln>
        </p:spPr>
      </p:pic>
      <p:grpSp>
        <p:nvGrpSpPr>
          <p:cNvPr id="236" name="Group"/>
          <p:cNvGrpSpPr/>
          <p:nvPr/>
        </p:nvGrpSpPr>
        <p:grpSpPr>
          <a:xfrm>
            <a:off x="11809675" y="3631404"/>
            <a:ext cx="9871057" cy="4788242"/>
            <a:chOff x="0" y="0"/>
            <a:chExt cx="9871055" cy="4788241"/>
          </a:xfrm>
        </p:grpSpPr>
        <p:pic>
          <p:nvPicPr>
            <p:cNvPr id="234" name="SmartBar Tap Set.png" descr="SmartBar Tap Set.png"/>
            <p:cNvPicPr>
              <a:picLocks noChangeAspect="1"/>
            </p:cNvPicPr>
            <p:nvPr/>
          </p:nvPicPr>
          <p:blipFill>
            <a:blip r:embed="rId7">
              <a:extLst/>
            </a:blip>
            <a:srcRect l="0" t="6162" r="0" b="0"/>
            <a:stretch>
              <a:fillRect/>
            </a:stretch>
          </p:blipFill>
          <p:spPr>
            <a:xfrm>
              <a:off x="0" y="-1"/>
              <a:ext cx="7833946" cy="3851234"/>
            </a:xfrm>
            <a:prstGeom prst="rect">
              <a:avLst/>
            </a:prstGeom>
            <a:ln w="12700" cap="flat">
              <a:noFill/>
              <a:miter lim="400000"/>
            </a:ln>
            <a:effectLst/>
          </p:spPr>
        </p:pic>
        <p:pic>
          <p:nvPicPr>
            <p:cNvPr id="235" name="Yield Tracker.png" descr="Yield Tracker.png"/>
            <p:cNvPicPr>
              <a:picLocks noChangeAspect="1"/>
            </p:cNvPicPr>
            <p:nvPr/>
          </p:nvPicPr>
          <p:blipFill>
            <a:blip r:embed="rId8">
              <a:extLst/>
            </a:blip>
            <a:stretch>
              <a:fillRect/>
            </a:stretch>
          </p:blipFill>
          <p:spPr>
            <a:xfrm>
              <a:off x="5945731" y="1323697"/>
              <a:ext cx="3925325" cy="346454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Adult Bar Beer (BW).jpg" descr="Adult Bar Beer (BW).jpg"/>
          <p:cNvPicPr>
            <a:picLocks noChangeAspect="1"/>
          </p:cNvPicPr>
          <p:nvPr/>
        </p:nvPicPr>
        <p:blipFill>
          <a:blip r:embed="rId2">
            <a:extLst/>
          </a:blip>
          <a:srcRect l="0" t="21670" r="0" b="0"/>
          <a:stretch>
            <a:fillRect/>
          </a:stretch>
        </p:blipFill>
        <p:spPr>
          <a:xfrm>
            <a:off x="-49859" y="-4577"/>
            <a:ext cx="24498877" cy="12794462"/>
          </a:xfrm>
          <a:prstGeom prst="rect">
            <a:avLst/>
          </a:prstGeom>
          <a:ln w="12700">
            <a:miter lim="400000"/>
          </a:ln>
        </p:spPr>
      </p:pic>
      <p:sp>
        <p:nvSpPr>
          <p:cNvPr id="239" name="Rectangle"/>
          <p:cNvSpPr/>
          <p:nvPr/>
        </p:nvSpPr>
        <p:spPr>
          <a:xfrm>
            <a:off x="-79093" y="1983"/>
            <a:ext cx="24542186" cy="12432897"/>
          </a:xfrm>
          <a:prstGeom prst="rect">
            <a:avLst/>
          </a:prstGeom>
          <a:solidFill>
            <a:srgbClr val="000000">
              <a:alpha val="33795"/>
            </a:srgbClr>
          </a:solidFill>
          <a:ln w="12700">
            <a:miter lim="400000"/>
          </a:ln>
        </p:spPr>
        <p:txBody>
          <a:bodyPr lIns="91438" tIns="91438" rIns="91438" bIns="91438"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240" name="Rectangle"/>
          <p:cNvSpPr/>
          <p:nvPr/>
        </p:nvSpPr>
        <p:spPr>
          <a:xfrm>
            <a:off x="-111563" y="12217526"/>
            <a:ext cx="24607126" cy="1514962"/>
          </a:xfrm>
          <a:prstGeom prst="rect">
            <a:avLst/>
          </a:prstGeom>
          <a:blipFill>
            <a:blip r:embed="rId3"/>
          </a:blipFill>
          <a:ln w="12700">
            <a:miter lim="400000"/>
          </a:ln>
        </p:spPr>
        <p:txBody>
          <a:bodyPr lIns="91438" tIns="91438" rIns="91438" bIns="91438" anchor="ctr"/>
          <a:lstStyle/>
          <a:p>
            <a:pPr algn="ctr" defTabSz="825500">
              <a:defRPr sz="5000">
                <a:solidFill>
                  <a:srgbClr val="1998A2"/>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41" name="BeerBoard Capabilities"/>
          <p:cNvSpPr txBox="1"/>
          <p:nvPr/>
        </p:nvSpPr>
        <p:spPr>
          <a:xfrm>
            <a:off x="3919385" y="5535588"/>
            <a:ext cx="17293464" cy="13656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8500">
                <a:ln w="12700" cap="flat">
                  <a:solidFill>
                    <a:srgbClr val="FFFFFF"/>
                  </a:solidFill>
                  <a:prstDash val="solid"/>
                  <a:miter lim="400000"/>
                </a:ln>
                <a:solidFill>
                  <a:srgbClr val="FFFFFF"/>
                </a:solidFill>
                <a:effectLst>
                  <a:outerShdw sx="100000" sy="100000" kx="0" ky="0" algn="b" rotWithShape="0" blurRad="50800" dist="38100" dir="5400000">
                    <a:srgbClr val="000000"/>
                  </a:outerShdw>
                </a:effectLst>
                <a:latin typeface="Helvetica Neue Thin"/>
                <a:ea typeface="Helvetica Neue Thin"/>
                <a:cs typeface="Helvetica Neue Thin"/>
                <a:sym typeface="Helvetica Neue Thin"/>
              </a:defRPr>
            </a:lvl1pPr>
          </a:lstStyle>
          <a:p>
            <a:pPr/>
            <a:r>
              <a:t>Covid Impact / Industry Transformation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Google Shape;91;g10efe7fe628_1_353"/>
          <p:cNvSpPr txBox="1"/>
          <p:nvPr/>
        </p:nvSpPr>
        <p:spPr>
          <a:xfrm>
            <a:off x="1219396" y="13024845"/>
            <a:ext cx="10572554"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1600">
                <a:solidFill>
                  <a:srgbClr val="7F7F7F"/>
                </a:solidFill>
                <a:latin typeface="Raleway"/>
                <a:ea typeface="Raleway"/>
                <a:cs typeface="Raleway"/>
                <a:sym typeface="Raleway"/>
              </a:defRPr>
            </a:pPr>
            <a:r>
              <a:t>CONFIDENTIAL &amp; PROPRIETARY INFORMATION OF </a:t>
            </a:r>
            <a:r>
              <a:rPr>
                <a:solidFill>
                  <a:srgbClr val="595959"/>
                </a:solidFill>
              </a:rPr>
              <a:t>BEERBOARD</a:t>
            </a:r>
          </a:p>
        </p:txBody>
      </p:sp>
      <p:sp>
        <p:nvSpPr>
          <p:cNvPr id="244" name="Google Shape;92;g10efe7fe628_1_353"/>
          <p:cNvSpPr txBox="1"/>
          <p:nvPr>
            <p:ph type="sldNum" sz="quarter" idx="4294967295"/>
          </p:nvPr>
        </p:nvSpPr>
        <p:spPr>
          <a:xfrm>
            <a:off x="23002874" y="12953144"/>
            <a:ext cx="127001" cy="241301"/>
          </a:xfrm>
          <a:prstGeom prst="rect">
            <a:avLst/>
          </a:prstGeom>
          <a:extLst>
            <a:ext uri="{C572A759-6A51-4108-AA02-DFA0A04FC94B}">
              <ma14:wrappingTextBoxFlag xmlns:ma14="http://schemas.microsoft.com/office/mac/drawingml/2011/main" val="1"/>
            </a:ext>
          </a:extLst>
        </p:spPr>
        <p:txBody>
          <a:bodyPr/>
          <a:lstStyle>
            <a:lvl1pPr>
              <a:defRPr sz="1600">
                <a:solidFill>
                  <a:srgbClr val="7F7F7F"/>
                </a:solidFill>
              </a:defRPr>
            </a:lvl1pPr>
          </a:lstStyle>
          <a:p>
            <a:pPr/>
            <a:fld id="{86CB4B4D-7CA3-9044-876B-883B54F8677D}" type="slidenum"/>
          </a:p>
        </p:txBody>
      </p:sp>
      <p:sp>
        <p:nvSpPr>
          <p:cNvPr id="245" name="Google Shape;69;p13"/>
          <p:cNvSpPr txBox="1"/>
          <p:nvPr/>
        </p:nvSpPr>
        <p:spPr>
          <a:xfrm>
            <a:off x="1219394" y="2143080"/>
            <a:ext cx="21146908" cy="850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82550">
              <a:defRPr b="1" sz="5600">
                <a:latin typeface="Raleway"/>
                <a:ea typeface="Raleway"/>
                <a:cs typeface="Raleway"/>
                <a:sym typeface="Raleway"/>
              </a:defRPr>
            </a:lvl1pPr>
          </a:lstStyle>
          <a:p>
            <a:pPr/>
            <a:r>
              <a:t>Industry Shift to Embracing Technology</a:t>
            </a:r>
          </a:p>
        </p:txBody>
      </p:sp>
      <p:sp>
        <p:nvSpPr>
          <p:cNvPr id="246" name="Google Shape;84;p13"/>
          <p:cNvSpPr/>
          <p:nvPr/>
        </p:nvSpPr>
        <p:spPr>
          <a:xfrm>
            <a:off x="17797372" y="-22889"/>
            <a:ext cx="4790061" cy="1136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9381"/>
                </a:lnTo>
                <a:cubicBezTo>
                  <a:pt x="21600" y="20602"/>
                  <a:pt x="21010" y="21600"/>
                  <a:pt x="20289" y="21600"/>
                </a:cubicBezTo>
                <a:lnTo>
                  <a:pt x="1311" y="21600"/>
                </a:lnTo>
                <a:cubicBezTo>
                  <a:pt x="590" y="21600"/>
                  <a:pt x="0" y="20602"/>
                  <a:pt x="0" y="19381"/>
                </a:cubicBezTo>
                <a:close/>
              </a:path>
            </a:pathLst>
          </a:custGeom>
          <a:solidFill>
            <a:srgbClr val="1998A2"/>
          </a:solidFill>
          <a:ln w="12700">
            <a:miter lim="400000"/>
          </a:ln>
        </p:spPr>
        <p:txBody>
          <a:bodyPr lIns="91438" tIns="91438" rIns="91438" bIns="91438" anchor="ctr"/>
          <a:lstStyle/>
          <a:p>
            <a:pPr>
              <a:defRPr sz="3600">
                <a:latin typeface="Raleway"/>
                <a:ea typeface="Raleway"/>
                <a:cs typeface="Raleway"/>
                <a:sym typeface="Raleway"/>
              </a:defRPr>
            </a:pPr>
          </a:p>
        </p:txBody>
      </p:sp>
      <p:pic>
        <p:nvPicPr>
          <p:cNvPr id="247" name="BeerBoard Logo WHT KO.png" descr="BeerBoard Logo WHT KO.png"/>
          <p:cNvPicPr>
            <a:picLocks noChangeAspect="1"/>
          </p:cNvPicPr>
          <p:nvPr/>
        </p:nvPicPr>
        <p:blipFill>
          <a:blip r:embed="rId2">
            <a:extLst/>
          </a:blip>
          <a:stretch>
            <a:fillRect/>
          </a:stretch>
        </p:blipFill>
        <p:spPr>
          <a:xfrm>
            <a:off x="18720322" y="-29240"/>
            <a:ext cx="2944159" cy="1149146"/>
          </a:xfrm>
          <a:prstGeom prst="rect">
            <a:avLst/>
          </a:prstGeom>
          <a:ln w="12700">
            <a:miter lim="400000"/>
          </a:ln>
        </p:spPr>
      </p:pic>
      <p:grpSp>
        <p:nvGrpSpPr>
          <p:cNvPr id="250" name="Google Shape;84;g10efe7fe628_1_353"/>
          <p:cNvGrpSpPr/>
          <p:nvPr/>
        </p:nvGrpSpPr>
        <p:grpSpPr>
          <a:xfrm>
            <a:off x="1683760" y="3664891"/>
            <a:ext cx="6356791" cy="8689046"/>
            <a:chOff x="0" y="0"/>
            <a:chExt cx="6356789" cy="8689045"/>
          </a:xfrm>
        </p:grpSpPr>
        <p:sp>
          <p:nvSpPr>
            <p:cNvPr id="248" name="Rounded Rectangle"/>
            <p:cNvSpPr/>
            <p:nvPr/>
          </p:nvSpPr>
          <p:spPr>
            <a:xfrm>
              <a:off x="0" y="0"/>
              <a:ext cx="6356791"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49" name="As a result of Covid, the market was caught flat-footed with the need for a contactless menuing option. BeerBoard quickly developed SmartMenus - a dynamic, digital solution driven from a QR code. This gave retailers the ability to accurately display food"/>
            <p:cNvSpPr txBox="1"/>
            <p:nvPr/>
          </p:nvSpPr>
          <p:spPr>
            <a:xfrm>
              <a:off x="255338" y="3434798"/>
              <a:ext cx="5846114" cy="5125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200">
                  <a:latin typeface="Helvetica Neue Light"/>
                  <a:ea typeface="Helvetica Neue Light"/>
                  <a:cs typeface="Helvetica Neue Light"/>
                  <a:sym typeface="Helvetica Neue Light"/>
                </a:defRPr>
              </a:pPr>
              <a:r>
                <a:t>As a result of Covid, the market was caught flat-footed with the need for a contactless menuing option. BeerBoard quickly developed </a:t>
              </a:r>
              <a:r>
                <a:rPr b="1">
                  <a:latin typeface="Helvetica Neue"/>
                  <a:ea typeface="Helvetica Neue"/>
                  <a:cs typeface="Helvetica Neue"/>
                  <a:sym typeface="Helvetica Neue"/>
                </a:rPr>
                <a:t>SmartMenus</a:t>
              </a:r>
              <a:r>
                <a:t> - a dynamic, digital solution driven from a QR code. This gave retailers the ability to accurately display food and beverage offerings, including video.</a:t>
              </a:r>
            </a:p>
          </p:txBody>
        </p:sp>
      </p:grpSp>
      <p:grpSp>
        <p:nvGrpSpPr>
          <p:cNvPr id="253" name="Google Shape;84;g10efe7fe628_1_353"/>
          <p:cNvGrpSpPr/>
          <p:nvPr/>
        </p:nvGrpSpPr>
        <p:grpSpPr>
          <a:xfrm>
            <a:off x="9013604" y="3664891"/>
            <a:ext cx="6356791" cy="8689046"/>
            <a:chOff x="0" y="0"/>
            <a:chExt cx="6356789" cy="8689045"/>
          </a:xfrm>
        </p:grpSpPr>
        <p:sp>
          <p:nvSpPr>
            <p:cNvPr id="251" name="Rounded Rectangle"/>
            <p:cNvSpPr/>
            <p:nvPr/>
          </p:nvSpPr>
          <p:spPr>
            <a:xfrm>
              <a:off x="0" y="0"/>
              <a:ext cx="6356791"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52" name="In addition, Retailers were in need of the ability to order all alcohol from a single source. Suppliers each had their own ordering policy — not sustainable for a retailer when interacting with 5-10 suppliers. SmartOrders launched in 2021 to consolidate "/>
            <p:cNvSpPr txBox="1"/>
            <p:nvPr/>
          </p:nvSpPr>
          <p:spPr>
            <a:xfrm>
              <a:off x="253149" y="3423100"/>
              <a:ext cx="5969524" cy="51256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p>
              <a:pPr>
                <a:defRPr sz="3200">
                  <a:latin typeface="Helvetica Neue Light"/>
                  <a:ea typeface="Helvetica Neue Light"/>
                  <a:cs typeface="Helvetica Neue Light"/>
                  <a:sym typeface="Helvetica Neue Light"/>
                </a:defRPr>
              </a:pPr>
              <a:r>
                <a:t>In addition, Retailers were in need of the ability to order all alcohol from a single source. Suppliers each had their own ordering policy — not sustainable for a retailer when interacting with 5-10 suppliers. </a:t>
              </a:r>
              <a:r>
                <a:rPr b="1">
                  <a:latin typeface="Helvetica Neue"/>
                  <a:ea typeface="Helvetica Neue"/>
                  <a:cs typeface="Helvetica Neue"/>
                  <a:sym typeface="Helvetica Neue"/>
                </a:rPr>
                <a:t>SmartOrders</a:t>
              </a:r>
              <a:r>
                <a:t> launched in 2021 to consolidate the ordering process for all constituents.</a:t>
              </a:r>
            </a:p>
          </p:txBody>
        </p:sp>
      </p:grpSp>
      <p:pic>
        <p:nvPicPr>
          <p:cNvPr id="254" name="Phone in Hand.png" descr="Phone in Hand.png"/>
          <p:cNvPicPr>
            <a:picLocks noChangeAspect="1"/>
          </p:cNvPicPr>
          <p:nvPr/>
        </p:nvPicPr>
        <p:blipFill>
          <a:blip r:embed="rId3">
            <a:extLst/>
          </a:blip>
          <a:stretch>
            <a:fillRect/>
          </a:stretch>
        </p:blipFill>
        <p:spPr>
          <a:xfrm>
            <a:off x="3710132" y="4310831"/>
            <a:ext cx="2303978" cy="2303978"/>
          </a:xfrm>
          <a:prstGeom prst="rect">
            <a:avLst/>
          </a:prstGeom>
          <a:ln w="12700">
            <a:miter lim="400000"/>
          </a:ln>
        </p:spPr>
      </p:pic>
      <p:pic>
        <p:nvPicPr>
          <p:cNvPr id="255" name="automation.png" descr="automation.png"/>
          <p:cNvPicPr>
            <a:picLocks noChangeAspect="1"/>
          </p:cNvPicPr>
          <p:nvPr/>
        </p:nvPicPr>
        <p:blipFill>
          <a:blip r:embed="rId4">
            <a:extLst/>
          </a:blip>
          <a:stretch>
            <a:fillRect/>
          </a:stretch>
        </p:blipFill>
        <p:spPr>
          <a:xfrm>
            <a:off x="10823247" y="4310831"/>
            <a:ext cx="2303977" cy="2303978"/>
          </a:xfrm>
          <a:prstGeom prst="rect">
            <a:avLst/>
          </a:prstGeom>
          <a:ln w="12700">
            <a:miter lim="400000"/>
          </a:ln>
        </p:spPr>
      </p:pic>
      <p:grpSp>
        <p:nvGrpSpPr>
          <p:cNvPr id="258" name="Google Shape;84;g10efe7fe628_1_353"/>
          <p:cNvGrpSpPr/>
          <p:nvPr/>
        </p:nvGrpSpPr>
        <p:grpSpPr>
          <a:xfrm>
            <a:off x="16343452" y="3664891"/>
            <a:ext cx="6356789" cy="8689046"/>
            <a:chOff x="0" y="0"/>
            <a:chExt cx="6356788" cy="8689045"/>
          </a:xfrm>
        </p:grpSpPr>
        <p:sp>
          <p:nvSpPr>
            <p:cNvPr id="256" name="Rounded Rectangle"/>
            <p:cNvSpPr/>
            <p:nvPr/>
          </p:nvSpPr>
          <p:spPr>
            <a:xfrm>
              <a:off x="0" y="0"/>
              <a:ext cx="6356789" cy="8689046"/>
            </a:xfrm>
            <a:prstGeom prst="roundRect">
              <a:avLst>
                <a:gd name="adj" fmla="val 2122"/>
              </a:avLst>
            </a:prstGeom>
            <a:solidFill>
              <a:srgbClr val="FFFFFF"/>
            </a:solidFill>
            <a:ln w="12700" cap="flat">
              <a:noFill/>
              <a:miter lim="400000"/>
            </a:ln>
            <a:effectLst>
              <a:outerShdw sx="100000" sy="100000" kx="0" ky="0" algn="b" rotWithShape="0" blurRad="279400" dist="0" dir="0">
                <a:srgbClr val="000000">
                  <a:alpha val="7450"/>
                </a:srgbClr>
              </a:outerShdw>
            </a:effectLst>
          </p:spPr>
          <p:txBody>
            <a:bodyPr wrap="square" lIns="91438" tIns="91438" rIns="91438" bIns="91438" numCol="1" anchor="ctr">
              <a:noAutofit/>
            </a:bodyPr>
            <a:lstStyle/>
            <a:p>
              <a:pPr algn="ctr">
                <a:defRPr>
                  <a:latin typeface="Raleway"/>
                  <a:ea typeface="Raleway"/>
                  <a:cs typeface="Raleway"/>
                  <a:sym typeface="Raleway"/>
                </a:defRPr>
              </a:pPr>
            </a:p>
          </p:txBody>
        </p:sp>
        <p:sp>
          <p:nvSpPr>
            <p:cNvPr id="257" name="BeerBoard retail partners are positioned to benefit from the digital transformation – integrating data into a retail operations will save time and bring accurate insights. This will empower owners and managers to make fact-based decisions about their bus"/>
            <p:cNvSpPr txBox="1"/>
            <p:nvPr/>
          </p:nvSpPr>
          <p:spPr>
            <a:xfrm>
              <a:off x="193633" y="3419288"/>
              <a:ext cx="5969523" cy="46287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98" tIns="91398" rIns="91398" bIns="91398" numCol="1" anchor="ctr">
              <a:spAutoFit/>
            </a:bodyPr>
            <a:lstStyle>
              <a:lvl1pPr>
                <a:defRPr sz="3200">
                  <a:latin typeface="Helvetica Neue Light"/>
                  <a:ea typeface="Helvetica Neue Light"/>
                  <a:cs typeface="Helvetica Neue Light"/>
                  <a:sym typeface="Helvetica Neue Light"/>
                </a:defRPr>
              </a:lvl1pPr>
            </a:lstStyle>
            <a:p>
              <a:pPr/>
              <a:r>
                <a:t>BeerBoard retail partners are positioned to benefit from the digital transformation – integrating data into a retail operations will save time and bring accurate insights. This will empower owners and managers to make fact-based decisions about their business.</a:t>
              </a:r>
            </a:p>
          </p:txBody>
        </p:sp>
      </p:grpSp>
      <p:pic>
        <p:nvPicPr>
          <p:cNvPr id="259" name="Subscription.png" descr="Subscription.png"/>
          <p:cNvPicPr>
            <a:picLocks noChangeAspect="1"/>
          </p:cNvPicPr>
          <p:nvPr/>
        </p:nvPicPr>
        <p:blipFill>
          <a:blip r:embed="rId5">
            <a:extLst/>
          </a:blip>
          <a:stretch>
            <a:fillRect/>
          </a:stretch>
        </p:blipFill>
        <p:spPr>
          <a:xfrm>
            <a:off x="18330157" y="4271223"/>
            <a:ext cx="2383145" cy="238314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2F58CD"/>
      </a:accent1>
      <a:accent2>
        <a:srgbClr val="1A3173"/>
      </a:accent2>
      <a:accent3>
        <a:srgbClr val="F03856"/>
      </a:accent3>
      <a:accent4>
        <a:srgbClr val="FF6566"/>
      </a:accent4>
      <a:accent5>
        <a:srgbClr val="89439F"/>
      </a:accent5>
      <a:accent6>
        <a:srgbClr val="D25DD0"/>
      </a:accent6>
      <a:hlink>
        <a:srgbClr val="0000FF"/>
      </a:hlink>
      <a:folHlink>
        <a:srgbClr val="FF00FF"/>
      </a:folHlink>
    </a:clrScheme>
    <a:fontScheme name="1_Office Theme">
      <a:majorFont>
        <a:latin typeface="Helvetica"/>
        <a:ea typeface="Helvetica"/>
        <a:cs typeface="Helvetica"/>
      </a:majorFont>
      <a:minorFont>
        <a:latin typeface="Arial"/>
        <a:ea typeface="Arial"/>
        <a:cs typeface="Arial"/>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8" tIns="91438" rIns="91438" bIns="91438"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2F58CD"/>
      </a:accent1>
      <a:accent2>
        <a:srgbClr val="1A3173"/>
      </a:accent2>
      <a:accent3>
        <a:srgbClr val="F03856"/>
      </a:accent3>
      <a:accent4>
        <a:srgbClr val="FF6566"/>
      </a:accent4>
      <a:accent5>
        <a:srgbClr val="89439F"/>
      </a:accent5>
      <a:accent6>
        <a:srgbClr val="D25DD0"/>
      </a:accent6>
      <a:hlink>
        <a:srgbClr val="0000FF"/>
      </a:hlink>
      <a:folHlink>
        <a:srgbClr val="FF00FF"/>
      </a:folHlink>
    </a:clrScheme>
    <a:fontScheme name="1_Office Theme">
      <a:majorFont>
        <a:latin typeface="Helvetica"/>
        <a:ea typeface="Helvetica"/>
        <a:cs typeface="Helvetica"/>
      </a:majorFont>
      <a:minorFont>
        <a:latin typeface="Arial"/>
        <a:ea typeface="Arial"/>
        <a:cs typeface="Arial"/>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8" tIns="91438" rIns="91438" bIns="91438"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